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65" r:id="rId4"/>
    <p:sldId id="268" r:id="rId5"/>
    <p:sldId id="278" r:id="rId6"/>
    <p:sldId id="279" r:id="rId7"/>
    <p:sldId id="273" r:id="rId8"/>
    <p:sldId id="269" r:id="rId9"/>
    <p:sldId id="270" r:id="rId10"/>
    <p:sldId id="271" r:id="rId11"/>
    <p:sldId id="274" r:id="rId12"/>
    <p:sldId id="272" r:id="rId13"/>
    <p:sldId id="275" r:id="rId14"/>
    <p:sldId id="276" r:id="rId15"/>
    <p:sldId id="277" r:id="rId16"/>
    <p:sldId id="280" r:id="rId17"/>
    <p:sldId id="281" r:id="rId18"/>
    <p:sldId id="282" r:id="rId19"/>
    <p:sldId id="285" r:id="rId20"/>
    <p:sldId id="286" r:id="rId21"/>
    <p:sldId id="283" r:id="rId22"/>
    <p:sldId id="287" r:id="rId23"/>
    <p:sldId id="288" r:id="rId24"/>
    <p:sldId id="289" r:id="rId25"/>
    <p:sldId id="290" r:id="rId26"/>
    <p:sldId id="291" r:id="rId27"/>
    <p:sldId id="292" r:id="rId28"/>
    <p:sldId id="293" r:id="rId29"/>
    <p:sldId id="294" r:id="rId30"/>
    <p:sldId id="296" r:id="rId31"/>
    <p:sldId id="297" r:id="rId32"/>
    <p:sldId id="298" r:id="rId33"/>
    <p:sldId id="300" r:id="rId34"/>
    <p:sldId id="301" r:id="rId35"/>
    <p:sldId id="302" r:id="rId36"/>
    <p:sldId id="303" r:id="rId37"/>
    <p:sldId id="304" r:id="rId38"/>
    <p:sldId id="299" r:id="rId39"/>
    <p:sldId id="306" r:id="rId40"/>
    <p:sldId id="308" r:id="rId41"/>
    <p:sldId id="310" r:id="rId42"/>
    <p:sldId id="311" r:id="rId43"/>
    <p:sldId id="312" r:id="rId44"/>
    <p:sldId id="313" r:id="rId45"/>
    <p:sldId id="314" r:id="rId46"/>
    <p:sldId id="31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35735105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140445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129662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349859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3684689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533446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870248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 xmlns:p14="http://schemas.microsoft.com/office/powerpoint/2010/main" val="624542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874146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13673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54059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1339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7503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3201923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026236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362239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5F39AD-EC49-4B6D-B2E1-1D9F0889B0D4}" type="datetimeFigureOut">
              <a:rPr lang="en-IN" smtClean="0"/>
              <a:pPr/>
              <a:t>18-05-2022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94779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85F39AD-EC49-4B6D-B2E1-1D9F0889B0D4}" type="datetimeFigureOut">
              <a:rPr lang="en-IN" smtClean="0"/>
              <a:pPr/>
              <a:t>18-05-2022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051EB0-DD48-43D0-B0CE-BDB78C852D66}" type="slidenum">
              <a:rPr lang="en-IN" smtClean="0"/>
              <a:pPr/>
              <a:t>‹#›</a:t>
            </a:fld>
            <a:endParaRPr lang="en-IN"/>
          </a:p>
        </p:txBody>
      </p:sp>
    </p:spTree>
    <p:extLst>
      <p:ext uri="{BB962C8B-B14F-4D97-AF65-F5344CB8AC3E}">
        <p14:creationId xmlns="" xmlns:p14="http://schemas.microsoft.com/office/powerpoint/2010/main" val="20975697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6711D7-DFBF-4703-BBE6-944EA1879386}"/>
              </a:ext>
            </a:extLst>
          </p:cNvPr>
          <p:cNvSpPr>
            <a:spLocks noGrp="1"/>
          </p:cNvSpPr>
          <p:nvPr>
            <p:ph type="ctrTitle"/>
          </p:nvPr>
        </p:nvSpPr>
        <p:spPr>
          <a:xfrm>
            <a:off x="1816358" y="406055"/>
            <a:ext cx="7197726" cy="3232884"/>
          </a:xfrm>
        </p:spPr>
        <p:txBody>
          <a:bodyPr>
            <a:normAutofit/>
          </a:bodyPr>
          <a:lstStyle/>
          <a:p>
            <a:pPr algn="ctr"/>
            <a:r>
              <a:rPr lang="en-US" sz="6000" b="1" dirty="0">
                <a:solidFill>
                  <a:schemeClr val="accent6">
                    <a:lumMod val="75000"/>
                  </a:schemeClr>
                </a:solidFill>
                <a:latin typeface="Arial Rounded MT Bold" panose="020F0704030504030204" pitchFamily="34" charset="0"/>
              </a:rPr>
              <a:t>CORE JAVA   </a:t>
            </a:r>
            <a:endParaRPr lang="en-IN" sz="6000" b="1" dirty="0">
              <a:solidFill>
                <a:schemeClr val="accent6">
                  <a:lumMod val="75000"/>
                </a:schemeClr>
              </a:solidFill>
              <a:latin typeface="Arial Rounded MT Bold" panose="020F0704030504030204" pitchFamily="34" charset="0"/>
            </a:endParaRPr>
          </a:p>
        </p:txBody>
      </p:sp>
      <p:sp>
        <p:nvSpPr>
          <p:cNvPr id="3" name="Subtitle 2">
            <a:extLst>
              <a:ext uri="{FF2B5EF4-FFF2-40B4-BE49-F238E27FC236}">
                <a16:creationId xmlns="" xmlns:a16="http://schemas.microsoft.com/office/drawing/2014/main" id="{A99A4309-4F65-4E7D-A606-3FB8FFA9F736}"/>
              </a:ext>
            </a:extLst>
          </p:cNvPr>
          <p:cNvSpPr>
            <a:spLocks noGrp="1"/>
          </p:cNvSpPr>
          <p:nvPr>
            <p:ph type="subTitle" idx="1"/>
          </p:nvPr>
        </p:nvSpPr>
        <p:spPr/>
        <p:txBody>
          <a:bodyPr>
            <a:normAutofit/>
          </a:bodyPr>
          <a:lstStyle/>
          <a:p>
            <a:r>
              <a:rPr lang="en-US" sz="3600" dirty="0">
                <a:solidFill>
                  <a:schemeClr val="accent2">
                    <a:lumMod val="40000"/>
                    <a:lumOff val="60000"/>
                  </a:schemeClr>
                </a:solidFill>
                <a:latin typeface="Arial Black" panose="020B0A04020102020204" pitchFamily="34" charset="0"/>
              </a:rPr>
              <a:t>NEEHARIKA</a:t>
            </a:r>
            <a:endParaRPr lang="en-IN" sz="3600" dirty="0">
              <a:solidFill>
                <a:schemeClr val="accent2">
                  <a:lumMod val="40000"/>
                  <a:lumOff val="60000"/>
                </a:schemeClr>
              </a:solidFill>
              <a:latin typeface="Arial Black" panose="020B0A04020102020204" pitchFamily="34" charset="0"/>
            </a:endParaRPr>
          </a:p>
        </p:txBody>
      </p:sp>
    </p:spTree>
    <p:extLst>
      <p:ext uri="{BB962C8B-B14F-4D97-AF65-F5344CB8AC3E}">
        <p14:creationId xmlns="" xmlns:p14="http://schemas.microsoft.com/office/powerpoint/2010/main" val="17948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F19AE1C-870C-4316-8FB7-F53A6286A5A6}"/>
              </a:ext>
            </a:extLst>
          </p:cNvPr>
          <p:cNvPicPr>
            <a:picLocks noChangeAspect="1"/>
          </p:cNvPicPr>
          <p:nvPr/>
        </p:nvPicPr>
        <p:blipFill>
          <a:blip r:embed="rId2"/>
          <a:stretch>
            <a:fillRect/>
          </a:stretch>
        </p:blipFill>
        <p:spPr>
          <a:xfrm>
            <a:off x="1455576" y="606490"/>
            <a:ext cx="8789436" cy="5701004"/>
          </a:xfrm>
          <a:prstGeom prst="rect">
            <a:avLst/>
          </a:prstGeom>
        </p:spPr>
      </p:pic>
    </p:spTree>
    <p:extLst>
      <p:ext uri="{BB962C8B-B14F-4D97-AF65-F5344CB8AC3E}">
        <p14:creationId xmlns="" xmlns:p14="http://schemas.microsoft.com/office/powerpoint/2010/main" val="3849202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F350142-E0FB-4B6C-A937-E1AB9137185D}"/>
              </a:ext>
            </a:extLst>
          </p:cNvPr>
          <p:cNvPicPr>
            <a:picLocks noChangeAspect="1"/>
          </p:cNvPicPr>
          <p:nvPr/>
        </p:nvPicPr>
        <p:blipFill>
          <a:blip r:embed="rId2"/>
          <a:stretch>
            <a:fillRect/>
          </a:stretch>
        </p:blipFill>
        <p:spPr>
          <a:xfrm>
            <a:off x="401216" y="961052"/>
            <a:ext cx="9192667" cy="4488025"/>
          </a:xfrm>
          <a:prstGeom prst="rect">
            <a:avLst/>
          </a:prstGeom>
        </p:spPr>
      </p:pic>
    </p:spTree>
    <p:extLst>
      <p:ext uri="{BB962C8B-B14F-4D97-AF65-F5344CB8AC3E}">
        <p14:creationId xmlns="" xmlns:p14="http://schemas.microsoft.com/office/powerpoint/2010/main" val="416559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7038775-11E6-4C17-B2DF-3371A060E692}"/>
              </a:ext>
            </a:extLst>
          </p:cNvPr>
          <p:cNvPicPr>
            <a:picLocks noChangeAspect="1"/>
          </p:cNvPicPr>
          <p:nvPr/>
        </p:nvPicPr>
        <p:blipFill>
          <a:blip r:embed="rId2"/>
          <a:stretch>
            <a:fillRect/>
          </a:stretch>
        </p:blipFill>
        <p:spPr>
          <a:xfrm>
            <a:off x="774440" y="1306285"/>
            <a:ext cx="8164285" cy="5141167"/>
          </a:xfrm>
          <a:prstGeom prst="rect">
            <a:avLst/>
          </a:prstGeom>
        </p:spPr>
      </p:pic>
      <p:pic>
        <p:nvPicPr>
          <p:cNvPr id="5" name="Picture 4">
            <a:extLst>
              <a:ext uri="{FF2B5EF4-FFF2-40B4-BE49-F238E27FC236}">
                <a16:creationId xmlns="" xmlns:a16="http://schemas.microsoft.com/office/drawing/2014/main" id="{2B848348-4326-40EE-80A6-70EDCB617310}"/>
              </a:ext>
            </a:extLst>
          </p:cNvPr>
          <p:cNvPicPr>
            <a:picLocks noChangeAspect="1"/>
          </p:cNvPicPr>
          <p:nvPr/>
        </p:nvPicPr>
        <p:blipFill>
          <a:blip r:embed="rId3"/>
          <a:stretch>
            <a:fillRect/>
          </a:stretch>
        </p:blipFill>
        <p:spPr>
          <a:xfrm>
            <a:off x="569856" y="166498"/>
            <a:ext cx="5625671" cy="990498"/>
          </a:xfrm>
          <a:prstGeom prst="rect">
            <a:avLst/>
          </a:prstGeom>
        </p:spPr>
      </p:pic>
    </p:spTree>
    <p:extLst>
      <p:ext uri="{BB962C8B-B14F-4D97-AF65-F5344CB8AC3E}">
        <p14:creationId xmlns="" xmlns:p14="http://schemas.microsoft.com/office/powerpoint/2010/main" val="204629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13A8258-F434-4406-A0F5-3DDA4358590E}"/>
              </a:ext>
            </a:extLst>
          </p:cNvPr>
          <p:cNvPicPr>
            <a:picLocks noChangeAspect="1"/>
          </p:cNvPicPr>
          <p:nvPr/>
        </p:nvPicPr>
        <p:blipFill>
          <a:blip r:embed="rId2"/>
          <a:stretch>
            <a:fillRect/>
          </a:stretch>
        </p:blipFill>
        <p:spPr>
          <a:xfrm>
            <a:off x="1623527" y="849086"/>
            <a:ext cx="7921689" cy="4907901"/>
          </a:xfrm>
          <a:prstGeom prst="rect">
            <a:avLst/>
          </a:prstGeom>
        </p:spPr>
      </p:pic>
    </p:spTree>
    <p:extLst>
      <p:ext uri="{BB962C8B-B14F-4D97-AF65-F5344CB8AC3E}">
        <p14:creationId xmlns="" xmlns:p14="http://schemas.microsoft.com/office/powerpoint/2010/main" val="366690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EABE7F5-45DC-4364-9AD3-BEF3EB02C705}"/>
              </a:ext>
            </a:extLst>
          </p:cNvPr>
          <p:cNvPicPr>
            <a:picLocks noChangeAspect="1"/>
          </p:cNvPicPr>
          <p:nvPr/>
        </p:nvPicPr>
        <p:blipFill>
          <a:blip r:embed="rId2"/>
          <a:stretch>
            <a:fillRect/>
          </a:stretch>
        </p:blipFill>
        <p:spPr>
          <a:xfrm>
            <a:off x="1380932" y="567442"/>
            <a:ext cx="9591868" cy="5723116"/>
          </a:xfrm>
          <a:prstGeom prst="rect">
            <a:avLst/>
          </a:prstGeom>
        </p:spPr>
      </p:pic>
    </p:spTree>
    <p:extLst>
      <p:ext uri="{BB962C8B-B14F-4D97-AF65-F5344CB8AC3E}">
        <p14:creationId xmlns="" xmlns:p14="http://schemas.microsoft.com/office/powerpoint/2010/main" val="262324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1C7AAB0-14EF-4AAC-81FB-8F5E172C1646}"/>
              </a:ext>
            </a:extLst>
          </p:cNvPr>
          <p:cNvPicPr>
            <a:picLocks noChangeAspect="1"/>
          </p:cNvPicPr>
          <p:nvPr/>
        </p:nvPicPr>
        <p:blipFill>
          <a:blip r:embed="rId2"/>
          <a:stretch>
            <a:fillRect/>
          </a:stretch>
        </p:blipFill>
        <p:spPr>
          <a:xfrm>
            <a:off x="1091682" y="590303"/>
            <a:ext cx="9582538" cy="5829157"/>
          </a:xfrm>
          <a:prstGeom prst="rect">
            <a:avLst/>
          </a:prstGeom>
        </p:spPr>
      </p:pic>
    </p:spTree>
    <p:extLst>
      <p:ext uri="{BB962C8B-B14F-4D97-AF65-F5344CB8AC3E}">
        <p14:creationId xmlns="" xmlns:p14="http://schemas.microsoft.com/office/powerpoint/2010/main" val="132105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7AA0DEA-8B26-48B7-990D-6689556ACDDE}"/>
              </a:ext>
            </a:extLst>
          </p:cNvPr>
          <p:cNvPicPr>
            <a:picLocks noChangeAspect="1"/>
          </p:cNvPicPr>
          <p:nvPr/>
        </p:nvPicPr>
        <p:blipFill>
          <a:blip r:embed="rId2"/>
          <a:stretch>
            <a:fillRect/>
          </a:stretch>
        </p:blipFill>
        <p:spPr>
          <a:xfrm>
            <a:off x="1520890" y="616976"/>
            <a:ext cx="8313044" cy="5624047"/>
          </a:xfrm>
          <a:prstGeom prst="rect">
            <a:avLst/>
          </a:prstGeom>
        </p:spPr>
      </p:pic>
    </p:spTree>
    <p:extLst>
      <p:ext uri="{BB962C8B-B14F-4D97-AF65-F5344CB8AC3E}">
        <p14:creationId xmlns="" xmlns:p14="http://schemas.microsoft.com/office/powerpoint/2010/main" val="415979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DB5D0F4-194B-4A1A-8E5E-E1E07B04890F}"/>
              </a:ext>
            </a:extLst>
          </p:cNvPr>
          <p:cNvPicPr>
            <a:picLocks noChangeAspect="1"/>
          </p:cNvPicPr>
          <p:nvPr/>
        </p:nvPicPr>
        <p:blipFill>
          <a:blip r:embed="rId2"/>
          <a:stretch>
            <a:fillRect/>
          </a:stretch>
        </p:blipFill>
        <p:spPr>
          <a:xfrm>
            <a:off x="951722" y="601735"/>
            <a:ext cx="9134670" cy="5654530"/>
          </a:xfrm>
          <a:prstGeom prst="rect">
            <a:avLst/>
          </a:prstGeom>
        </p:spPr>
      </p:pic>
    </p:spTree>
    <p:extLst>
      <p:ext uri="{BB962C8B-B14F-4D97-AF65-F5344CB8AC3E}">
        <p14:creationId xmlns="" xmlns:p14="http://schemas.microsoft.com/office/powerpoint/2010/main" val="341825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7019EA-7BD8-47C1-AB1D-E6095332894B}"/>
              </a:ext>
            </a:extLst>
          </p:cNvPr>
          <p:cNvSpPr>
            <a:spLocks noGrp="1"/>
          </p:cNvSpPr>
          <p:nvPr>
            <p:ph type="title"/>
          </p:nvPr>
        </p:nvSpPr>
        <p:spPr>
          <a:xfrm>
            <a:off x="685801" y="609601"/>
            <a:ext cx="10131425" cy="4802154"/>
          </a:xfrm>
        </p:spPr>
        <p:txBody>
          <a:bodyPr>
            <a:noAutofit/>
          </a:bodyPr>
          <a:lstStyle/>
          <a:p>
            <a:pPr algn="ctr"/>
            <a:r>
              <a:rPr lang="en-US" sz="4000" b="0" i="0" dirty="0">
                <a:solidFill>
                  <a:schemeClr val="tx1">
                    <a:lumMod val="95000"/>
                  </a:schemeClr>
                </a:solidFill>
                <a:effectLst/>
                <a:latin typeface="Cooper Black" panose="0208090404030B020404" pitchFamily="18" charset="0"/>
              </a:rPr>
              <a:t>Why String objects are immutable in Java?</a:t>
            </a:r>
            <a:br>
              <a:rPr lang="en-US" sz="4000" b="0" i="0" dirty="0">
                <a:solidFill>
                  <a:schemeClr val="tx1">
                    <a:lumMod val="95000"/>
                  </a:schemeClr>
                </a:solidFill>
                <a:effectLst/>
                <a:latin typeface="Cooper Black" panose="0208090404030B020404" pitchFamily="18" charset="0"/>
              </a:rPr>
            </a:br>
            <a:endParaRPr lang="en-IN" sz="4000" dirty="0">
              <a:solidFill>
                <a:schemeClr val="tx1">
                  <a:lumMod val="95000"/>
                </a:schemeClr>
              </a:solidFill>
              <a:latin typeface="Cooper Black" panose="0208090404030B020404" pitchFamily="18" charset="0"/>
            </a:endParaRPr>
          </a:p>
        </p:txBody>
      </p:sp>
    </p:spTree>
    <p:extLst>
      <p:ext uri="{BB962C8B-B14F-4D97-AF65-F5344CB8AC3E}">
        <p14:creationId xmlns="" xmlns:p14="http://schemas.microsoft.com/office/powerpoint/2010/main" val="298503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48E4EA-C68F-484B-950E-799E3ACA0C27}"/>
              </a:ext>
            </a:extLst>
          </p:cNvPr>
          <p:cNvSpPr>
            <a:spLocks noGrp="1"/>
          </p:cNvSpPr>
          <p:nvPr>
            <p:ph type="title"/>
          </p:nvPr>
        </p:nvSpPr>
        <p:spPr>
          <a:xfrm>
            <a:off x="685801" y="609600"/>
            <a:ext cx="10131425" cy="3337249"/>
          </a:xfrm>
        </p:spPr>
        <p:txBody>
          <a:bodyPr/>
          <a:lstStyle/>
          <a:p>
            <a:pPr algn="ctr"/>
            <a:r>
              <a:rPr lang="en-IN" sz="4400" b="0" i="0" dirty="0">
                <a:solidFill>
                  <a:schemeClr val="tx1">
                    <a:lumMod val="95000"/>
                  </a:schemeClr>
                </a:solidFill>
                <a:effectLst/>
                <a:latin typeface="Copperplate Gothic Light" panose="020E0507020206020404" pitchFamily="34" charset="0"/>
              </a:rPr>
              <a:t>Java String compare</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Tree>
    <p:extLst>
      <p:ext uri="{BB962C8B-B14F-4D97-AF65-F5344CB8AC3E}">
        <p14:creationId xmlns="" xmlns:p14="http://schemas.microsoft.com/office/powerpoint/2010/main" val="3912257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15CE3A3-66FE-410C-9EA0-DC021EE4F44A}"/>
              </a:ext>
            </a:extLst>
          </p:cNvPr>
          <p:cNvPicPr>
            <a:picLocks noChangeAspect="1"/>
          </p:cNvPicPr>
          <p:nvPr/>
        </p:nvPicPr>
        <p:blipFill>
          <a:blip r:embed="rId2"/>
          <a:stretch>
            <a:fillRect/>
          </a:stretch>
        </p:blipFill>
        <p:spPr>
          <a:xfrm>
            <a:off x="1483567" y="569168"/>
            <a:ext cx="8920066" cy="5775648"/>
          </a:xfrm>
          <a:prstGeom prst="rect">
            <a:avLst/>
          </a:prstGeom>
        </p:spPr>
      </p:pic>
    </p:spTree>
    <p:extLst>
      <p:ext uri="{BB962C8B-B14F-4D97-AF65-F5344CB8AC3E}">
        <p14:creationId xmlns="" xmlns:p14="http://schemas.microsoft.com/office/powerpoint/2010/main" val="780967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8594986-3AAF-44A4-AEB7-9260138B1EEF}"/>
              </a:ext>
            </a:extLst>
          </p:cNvPr>
          <p:cNvPicPr>
            <a:picLocks noChangeAspect="1"/>
          </p:cNvPicPr>
          <p:nvPr/>
        </p:nvPicPr>
        <p:blipFill>
          <a:blip r:embed="rId2"/>
          <a:stretch>
            <a:fillRect/>
          </a:stretch>
        </p:blipFill>
        <p:spPr>
          <a:xfrm>
            <a:off x="1838131" y="1352940"/>
            <a:ext cx="7184571" cy="4310742"/>
          </a:xfrm>
          <a:prstGeom prst="rect">
            <a:avLst/>
          </a:prstGeom>
        </p:spPr>
      </p:pic>
    </p:spTree>
    <p:extLst>
      <p:ext uri="{BB962C8B-B14F-4D97-AF65-F5344CB8AC3E}">
        <p14:creationId xmlns="" xmlns:p14="http://schemas.microsoft.com/office/powerpoint/2010/main" val="1399480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F0C723-85F9-4473-99FE-280D7054F50D}"/>
              </a:ext>
            </a:extLst>
          </p:cNvPr>
          <p:cNvPicPr>
            <a:picLocks noChangeAspect="1"/>
          </p:cNvPicPr>
          <p:nvPr/>
        </p:nvPicPr>
        <p:blipFill>
          <a:blip r:embed="rId2"/>
          <a:stretch>
            <a:fillRect/>
          </a:stretch>
        </p:blipFill>
        <p:spPr>
          <a:xfrm>
            <a:off x="1586205" y="485192"/>
            <a:ext cx="8209626" cy="5538643"/>
          </a:xfrm>
          <a:prstGeom prst="rect">
            <a:avLst/>
          </a:prstGeom>
        </p:spPr>
      </p:pic>
    </p:spTree>
    <p:extLst>
      <p:ext uri="{BB962C8B-B14F-4D97-AF65-F5344CB8AC3E}">
        <p14:creationId xmlns="" xmlns:p14="http://schemas.microsoft.com/office/powerpoint/2010/main" val="2732131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5D3C0F-6261-436D-B1E2-0F5250D74B76}"/>
              </a:ext>
            </a:extLst>
          </p:cNvPr>
          <p:cNvSpPr>
            <a:spLocks noGrp="1"/>
          </p:cNvSpPr>
          <p:nvPr>
            <p:ph type="title"/>
          </p:nvPr>
        </p:nvSpPr>
        <p:spPr>
          <a:xfrm>
            <a:off x="685801" y="609600"/>
            <a:ext cx="10131425" cy="4335624"/>
          </a:xfrm>
        </p:spPr>
        <p:txBody>
          <a:bodyPr>
            <a:normAutofit/>
          </a:bodyPr>
          <a:lstStyle/>
          <a:p>
            <a:pPr algn="ctr"/>
            <a:r>
              <a:rPr lang="en-IN" sz="4000" b="0" i="0" dirty="0">
                <a:effectLst/>
                <a:latin typeface="Copperplate Gothic Bold" panose="020E0705020206020404" pitchFamily="34" charset="0"/>
              </a:rPr>
              <a:t>String Concatenation in Java</a:t>
            </a:r>
            <a:br>
              <a:rPr lang="en-IN" sz="4000" b="0" i="0" dirty="0">
                <a:effectLst/>
                <a:latin typeface="Copperplate Gothic Bold" panose="020E0705020206020404" pitchFamily="34" charset="0"/>
              </a:rPr>
            </a:br>
            <a:endParaRPr lang="en-IN" sz="4000" dirty="0">
              <a:latin typeface="Copperplate Gothic Bold" panose="020E0705020206020404" pitchFamily="34" charset="0"/>
            </a:endParaRPr>
          </a:p>
        </p:txBody>
      </p:sp>
    </p:spTree>
    <p:extLst>
      <p:ext uri="{BB962C8B-B14F-4D97-AF65-F5344CB8AC3E}">
        <p14:creationId xmlns="" xmlns:p14="http://schemas.microsoft.com/office/powerpoint/2010/main" val="1049524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EA483EB-9EFE-4F91-AC32-96441EC8C0A7}"/>
              </a:ext>
            </a:extLst>
          </p:cNvPr>
          <p:cNvPicPr>
            <a:picLocks noChangeAspect="1"/>
          </p:cNvPicPr>
          <p:nvPr/>
        </p:nvPicPr>
        <p:blipFill>
          <a:blip r:embed="rId2"/>
          <a:stretch>
            <a:fillRect/>
          </a:stretch>
        </p:blipFill>
        <p:spPr>
          <a:xfrm>
            <a:off x="755780" y="541176"/>
            <a:ext cx="10823510" cy="6624734"/>
          </a:xfrm>
          <a:prstGeom prst="rect">
            <a:avLst/>
          </a:prstGeom>
        </p:spPr>
      </p:pic>
    </p:spTree>
    <p:extLst>
      <p:ext uri="{BB962C8B-B14F-4D97-AF65-F5344CB8AC3E}">
        <p14:creationId xmlns="" xmlns:p14="http://schemas.microsoft.com/office/powerpoint/2010/main" val="587675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7BAE9-A9F5-4F34-BCB5-5926C9AC7A30}"/>
              </a:ext>
            </a:extLst>
          </p:cNvPr>
          <p:cNvPicPr>
            <a:picLocks noChangeAspect="1"/>
          </p:cNvPicPr>
          <p:nvPr/>
        </p:nvPicPr>
        <p:blipFill>
          <a:blip r:embed="rId2"/>
          <a:stretch>
            <a:fillRect/>
          </a:stretch>
        </p:blipFill>
        <p:spPr>
          <a:xfrm>
            <a:off x="1166327" y="774441"/>
            <a:ext cx="9675844" cy="5243804"/>
          </a:xfrm>
          <a:prstGeom prst="rect">
            <a:avLst/>
          </a:prstGeom>
        </p:spPr>
      </p:pic>
    </p:spTree>
    <p:extLst>
      <p:ext uri="{BB962C8B-B14F-4D97-AF65-F5344CB8AC3E}">
        <p14:creationId xmlns="" xmlns:p14="http://schemas.microsoft.com/office/powerpoint/2010/main" val="348537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ABF0AA9-E7D2-4E4A-BAF3-95F61A894F85}"/>
              </a:ext>
            </a:extLst>
          </p:cNvPr>
          <p:cNvPicPr>
            <a:picLocks noChangeAspect="1"/>
          </p:cNvPicPr>
          <p:nvPr/>
        </p:nvPicPr>
        <p:blipFill>
          <a:blip r:embed="rId2"/>
          <a:stretch>
            <a:fillRect/>
          </a:stretch>
        </p:blipFill>
        <p:spPr>
          <a:xfrm>
            <a:off x="783771" y="1058974"/>
            <a:ext cx="10002417" cy="5341826"/>
          </a:xfrm>
          <a:prstGeom prst="rect">
            <a:avLst/>
          </a:prstGeom>
        </p:spPr>
      </p:pic>
    </p:spTree>
    <p:extLst>
      <p:ext uri="{BB962C8B-B14F-4D97-AF65-F5344CB8AC3E}">
        <p14:creationId xmlns="" xmlns:p14="http://schemas.microsoft.com/office/powerpoint/2010/main" val="77413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83FEB7-7326-4630-BC71-87F2455F456F}"/>
              </a:ext>
            </a:extLst>
          </p:cNvPr>
          <p:cNvSpPr>
            <a:spLocks noGrp="1"/>
          </p:cNvSpPr>
          <p:nvPr>
            <p:ph type="title"/>
          </p:nvPr>
        </p:nvSpPr>
        <p:spPr>
          <a:xfrm>
            <a:off x="685801" y="609600"/>
            <a:ext cx="10131425" cy="4363616"/>
          </a:xfrm>
        </p:spPr>
        <p:txBody>
          <a:bodyPr/>
          <a:lstStyle/>
          <a:p>
            <a:pPr algn="ctr"/>
            <a:r>
              <a:rPr lang="en-IN" sz="4800" b="0" i="0" dirty="0">
                <a:solidFill>
                  <a:schemeClr val="tx1">
                    <a:lumMod val="95000"/>
                  </a:schemeClr>
                </a:solidFill>
                <a:effectLst/>
                <a:latin typeface="Cooper Black" panose="0208090404030B020404" pitchFamily="18" charset="0"/>
              </a:rPr>
              <a:t>Substring in Java</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Tree>
    <p:extLst>
      <p:ext uri="{BB962C8B-B14F-4D97-AF65-F5344CB8AC3E}">
        <p14:creationId xmlns="" xmlns:p14="http://schemas.microsoft.com/office/powerpoint/2010/main" val="3689202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78292DB-8824-409D-8842-8DC99CB18728}"/>
              </a:ext>
            </a:extLst>
          </p:cNvPr>
          <p:cNvPicPr>
            <a:picLocks noChangeAspect="1"/>
          </p:cNvPicPr>
          <p:nvPr/>
        </p:nvPicPr>
        <p:blipFill>
          <a:blip r:embed="rId2"/>
          <a:stretch>
            <a:fillRect/>
          </a:stretch>
        </p:blipFill>
        <p:spPr>
          <a:xfrm>
            <a:off x="1483567" y="1082351"/>
            <a:ext cx="9004041" cy="5094514"/>
          </a:xfrm>
          <a:prstGeom prst="rect">
            <a:avLst/>
          </a:prstGeom>
        </p:spPr>
      </p:pic>
    </p:spTree>
    <p:extLst>
      <p:ext uri="{BB962C8B-B14F-4D97-AF65-F5344CB8AC3E}">
        <p14:creationId xmlns="" xmlns:p14="http://schemas.microsoft.com/office/powerpoint/2010/main" val="1471234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D3C00A-6224-4329-AA41-A890912C39CC}"/>
              </a:ext>
            </a:extLst>
          </p:cNvPr>
          <p:cNvSpPr>
            <a:spLocks noGrp="1"/>
          </p:cNvSpPr>
          <p:nvPr>
            <p:ph type="title"/>
          </p:nvPr>
        </p:nvSpPr>
        <p:spPr>
          <a:xfrm>
            <a:off x="685801" y="609600"/>
            <a:ext cx="10131425" cy="4755502"/>
          </a:xfrm>
        </p:spPr>
        <p:txBody>
          <a:bodyPr/>
          <a:lstStyle/>
          <a:p>
            <a:pPr algn="ctr"/>
            <a:r>
              <a:rPr lang="en-IN" sz="4000" b="0" i="0" dirty="0">
                <a:solidFill>
                  <a:schemeClr val="tx2">
                    <a:lumMod val="90000"/>
                  </a:schemeClr>
                </a:solidFill>
                <a:effectLst/>
                <a:latin typeface="Cooper Black" panose="0208090404030B020404" pitchFamily="18" charset="0"/>
              </a:rPr>
              <a:t>Java String Class Methods</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Tree>
    <p:extLst>
      <p:ext uri="{BB962C8B-B14F-4D97-AF65-F5344CB8AC3E}">
        <p14:creationId xmlns="" xmlns:p14="http://schemas.microsoft.com/office/powerpoint/2010/main" val="137573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D6FB53-EDC9-435B-818F-FC06C990B50D}"/>
              </a:ext>
            </a:extLst>
          </p:cNvPr>
          <p:cNvSpPr>
            <a:spLocks noGrp="1"/>
          </p:cNvSpPr>
          <p:nvPr>
            <p:ph type="title"/>
          </p:nvPr>
        </p:nvSpPr>
        <p:spPr>
          <a:xfrm>
            <a:off x="685801" y="609600"/>
            <a:ext cx="10131425" cy="6061788"/>
          </a:xfrm>
        </p:spPr>
        <p:txBody>
          <a:bodyPr>
            <a:normAutofit/>
          </a:bodyPr>
          <a:lstStyle/>
          <a:p>
            <a:r>
              <a:rPr lang="en-US" sz="4000" b="1" i="0" dirty="0">
                <a:solidFill>
                  <a:schemeClr val="accent1"/>
                </a:solidFill>
                <a:effectLst/>
                <a:latin typeface="Arial Narrow" panose="020B0606020202030204" pitchFamily="34" charset="0"/>
              </a:rPr>
              <a:t>Java String toUpperCase() and toLowerCase() method</a:t>
            </a:r>
            <a:r>
              <a:rPr lang="en-US" sz="4000" b="1" i="0" dirty="0">
                <a:effectLst/>
                <a:latin typeface="Arial Narrow" panose="020B0606020202030204" pitchFamily="34" charset="0"/>
              </a:rPr>
              <a:t/>
            </a:r>
            <a:br>
              <a:rPr lang="en-US" sz="4000" b="1" i="0" dirty="0">
                <a:effectLst/>
                <a:latin typeface="Arial Narrow" panose="020B0606020202030204" pitchFamily="34" charset="0"/>
              </a:rPr>
            </a:br>
            <a:r>
              <a:rPr lang="en-US" sz="4000" b="1" i="0" dirty="0">
                <a:effectLst/>
                <a:latin typeface="Arial Narrow" panose="020B0606020202030204" pitchFamily="34" charset="0"/>
              </a:rPr>
              <a:t/>
            </a:r>
            <a:br>
              <a:rPr lang="en-US" sz="4000" b="1" i="0" dirty="0">
                <a:effectLst/>
                <a:latin typeface="Arial Narrow" panose="020B0606020202030204" pitchFamily="34" charset="0"/>
              </a:rPr>
            </a:br>
            <a:r>
              <a:rPr lang="en-US" sz="4000" b="1" i="0" cap="none" dirty="0">
                <a:effectLst/>
                <a:latin typeface="Arial Narrow" panose="020B0606020202030204" pitchFamily="34" charset="0"/>
              </a:rPr>
              <a:t>The java string touppercase() method converts this string into uppercase letter and string tolowercase() method into lowercase letter</a:t>
            </a:r>
            <a:r>
              <a:rPr lang="en-US" sz="4000" b="1" i="0" dirty="0">
                <a:effectLst/>
                <a:latin typeface="Arial Narrow" panose="020B0606020202030204" pitchFamily="34" charset="0"/>
              </a:rPr>
              <a:t>.</a:t>
            </a:r>
            <a:br>
              <a:rPr lang="en-US" sz="4000" b="1" i="0" dirty="0">
                <a:effectLst/>
                <a:latin typeface="Arial Narrow" panose="020B0606020202030204" pitchFamily="34" charset="0"/>
              </a:rPr>
            </a:br>
            <a:endParaRPr lang="en-IN" sz="4000" b="1" dirty="0">
              <a:latin typeface="Arial Narrow" panose="020B0606020202030204" pitchFamily="34" charset="0"/>
            </a:endParaRPr>
          </a:p>
        </p:txBody>
      </p:sp>
    </p:spTree>
    <p:extLst>
      <p:ext uri="{BB962C8B-B14F-4D97-AF65-F5344CB8AC3E}">
        <p14:creationId xmlns="" xmlns:p14="http://schemas.microsoft.com/office/powerpoint/2010/main" val="2526426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2F9ED8E-24CF-4D59-AFDC-006C06C5D888}"/>
              </a:ext>
            </a:extLst>
          </p:cNvPr>
          <p:cNvPicPr>
            <a:picLocks noChangeAspect="1"/>
          </p:cNvPicPr>
          <p:nvPr/>
        </p:nvPicPr>
        <p:blipFill>
          <a:blip r:embed="rId2"/>
          <a:stretch>
            <a:fillRect/>
          </a:stretch>
        </p:blipFill>
        <p:spPr>
          <a:xfrm>
            <a:off x="886409" y="447868"/>
            <a:ext cx="9899778" cy="6008914"/>
          </a:xfrm>
          <a:prstGeom prst="rect">
            <a:avLst/>
          </a:prstGeom>
        </p:spPr>
      </p:pic>
    </p:spTree>
    <p:extLst>
      <p:ext uri="{BB962C8B-B14F-4D97-AF65-F5344CB8AC3E}">
        <p14:creationId xmlns="" xmlns:p14="http://schemas.microsoft.com/office/powerpoint/2010/main" val="2703602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9877B3-B175-46DE-9E68-4CCFD9D14EB8}"/>
              </a:ext>
            </a:extLst>
          </p:cNvPr>
          <p:cNvSpPr>
            <a:spLocks noGrp="1"/>
          </p:cNvSpPr>
          <p:nvPr>
            <p:ph type="title"/>
          </p:nvPr>
        </p:nvSpPr>
        <p:spPr>
          <a:xfrm>
            <a:off x="685801" y="609600"/>
            <a:ext cx="10131425" cy="5809861"/>
          </a:xfrm>
        </p:spPr>
        <p:txBody>
          <a:bodyPr/>
          <a:lstStyle/>
          <a:p>
            <a:r>
              <a:rPr lang="en-IN" dirty="0"/>
              <a:t>1. Java String trim() method</a:t>
            </a:r>
            <a:br>
              <a:rPr lang="en-IN" dirty="0"/>
            </a:br>
            <a:r>
              <a:rPr lang="en-IN" dirty="0"/>
              <a:t>2. Java String </a:t>
            </a:r>
            <a:r>
              <a:rPr lang="en-IN" dirty="0" err="1"/>
              <a:t>startsWith</a:t>
            </a:r>
            <a:r>
              <a:rPr lang="en-IN" dirty="0"/>
              <a:t>() and </a:t>
            </a:r>
            <a:r>
              <a:rPr lang="en-IN" dirty="0" err="1"/>
              <a:t>endsWith</a:t>
            </a:r>
            <a:r>
              <a:rPr lang="en-IN" dirty="0"/>
              <a:t>() method</a:t>
            </a:r>
            <a:br>
              <a:rPr lang="en-IN" dirty="0"/>
            </a:br>
            <a:r>
              <a:rPr lang="en-IN" dirty="0"/>
              <a:t>3. Java String </a:t>
            </a:r>
            <a:r>
              <a:rPr lang="en-IN" dirty="0" err="1"/>
              <a:t>charAt</a:t>
            </a:r>
            <a:r>
              <a:rPr lang="en-IN" dirty="0"/>
              <a:t>() Method</a:t>
            </a:r>
            <a:br>
              <a:rPr lang="en-IN" dirty="0"/>
            </a:br>
            <a:r>
              <a:rPr lang="en-IN" dirty="0"/>
              <a:t>4. Java String length() Method</a:t>
            </a:r>
            <a:br>
              <a:rPr lang="en-IN" dirty="0"/>
            </a:br>
            <a:r>
              <a:rPr lang="en-IN" dirty="0"/>
              <a:t>5. Java String intern() Method</a:t>
            </a:r>
            <a:br>
              <a:rPr lang="en-IN" dirty="0"/>
            </a:br>
            <a:r>
              <a:rPr lang="en-IN" dirty="0"/>
              <a:t>6. Java String </a:t>
            </a:r>
            <a:r>
              <a:rPr lang="en-IN" dirty="0" err="1"/>
              <a:t>valueOf</a:t>
            </a:r>
            <a:r>
              <a:rPr lang="en-IN" dirty="0"/>
              <a:t>() Method</a:t>
            </a:r>
            <a:br>
              <a:rPr lang="en-IN" dirty="0"/>
            </a:br>
            <a:r>
              <a:rPr lang="en-IN" dirty="0"/>
              <a:t>7. Java String replace() Method</a:t>
            </a:r>
            <a:br>
              <a:rPr lang="en-IN" dirty="0"/>
            </a:br>
            <a:endParaRPr lang="en-IN" dirty="0"/>
          </a:p>
        </p:txBody>
      </p:sp>
    </p:spTree>
    <p:extLst>
      <p:ext uri="{BB962C8B-B14F-4D97-AF65-F5344CB8AC3E}">
        <p14:creationId xmlns="" xmlns:p14="http://schemas.microsoft.com/office/powerpoint/2010/main" val="497782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2C86B3-BA40-401D-9204-524A31AAEBB7}"/>
              </a:ext>
            </a:extLst>
          </p:cNvPr>
          <p:cNvSpPr>
            <a:spLocks noGrp="1"/>
          </p:cNvSpPr>
          <p:nvPr>
            <p:ph type="title"/>
          </p:nvPr>
        </p:nvSpPr>
        <p:spPr>
          <a:xfrm>
            <a:off x="461867" y="1169436"/>
            <a:ext cx="10131425" cy="3981062"/>
          </a:xfrm>
        </p:spPr>
        <p:txBody>
          <a:bodyPr>
            <a:normAutofit/>
          </a:bodyPr>
          <a:lstStyle/>
          <a:p>
            <a:pPr algn="ctr"/>
            <a:r>
              <a:rPr lang="en-IN" sz="4000" b="0" i="0" dirty="0">
                <a:solidFill>
                  <a:schemeClr val="tx1">
                    <a:lumMod val="95000"/>
                  </a:schemeClr>
                </a:solidFill>
                <a:effectLst/>
                <a:latin typeface="Eras Demi ITC" panose="020B0805030504020804" pitchFamily="34" charset="0"/>
              </a:rPr>
              <a:t>Java StringBuffer and string builder</a:t>
            </a:r>
          </a:p>
        </p:txBody>
      </p:sp>
    </p:spTree>
    <p:extLst>
      <p:ext uri="{BB962C8B-B14F-4D97-AF65-F5344CB8AC3E}">
        <p14:creationId xmlns="" xmlns:p14="http://schemas.microsoft.com/office/powerpoint/2010/main" val="3977188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F6E8136F-623D-48F9-90DB-D069A25D24B7}"/>
              </a:ext>
            </a:extLst>
          </p:cNvPr>
          <p:cNvGraphicFramePr>
            <a:graphicFrameLocks noGrp="1"/>
          </p:cNvGraphicFramePr>
          <p:nvPr>
            <p:extLst>
              <p:ext uri="{D42A27DB-BD31-4B8C-83A1-F6EECF244321}">
                <p14:modId xmlns="" xmlns:p14="http://schemas.microsoft.com/office/powerpoint/2010/main" val="2128624429"/>
              </p:ext>
            </p:extLst>
          </p:nvPr>
        </p:nvGraphicFramePr>
        <p:xfrm>
          <a:off x="699795" y="2594769"/>
          <a:ext cx="9825136" cy="2682240"/>
        </p:xfrm>
        <a:graphic>
          <a:graphicData uri="http://schemas.openxmlformats.org/drawingml/2006/table">
            <a:tbl>
              <a:tblPr/>
              <a:tblGrid>
                <a:gridCol w="4912568">
                  <a:extLst>
                    <a:ext uri="{9D8B030D-6E8A-4147-A177-3AD203B41FA5}">
                      <a16:colId xmlns="" xmlns:a16="http://schemas.microsoft.com/office/drawing/2014/main" val="1222411006"/>
                    </a:ext>
                  </a:extLst>
                </a:gridCol>
                <a:gridCol w="4912568">
                  <a:extLst>
                    <a:ext uri="{9D8B030D-6E8A-4147-A177-3AD203B41FA5}">
                      <a16:colId xmlns="" xmlns:a16="http://schemas.microsoft.com/office/drawing/2014/main" val="4157639060"/>
                    </a:ext>
                  </a:extLst>
                </a:gridCol>
              </a:tblGrid>
              <a:tr h="0">
                <a:tc>
                  <a:txBody>
                    <a:bodyPr/>
                    <a:lstStyle/>
                    <a:p>
                      <a:pPr algn="l" fontAlgn="t"/>
                      <a:r>
                        <a:rPr lang="en-IN" sz="2000" dirty="0">
                          <a:solidFill>
                            <a:srgbClr val="000000"/>
                          </a:solidFill>
                          <a:effectLst/>
                          <a:latin typeface="times new roman" panose="02020603050405020304" pitchFamily="18" charset="0"/>
                        </a:rPr>
                        <a:t>Constructor</a:t>
                      </a:r>
                    </a:p>
                  </a:txBody>
                  <a:tcPr marT="91440" marB="91440">
                    <a:lnL w="7620" cap="flat" cmpd="sng" algn="ctr">
                      <a:solidFill>
                        <a:srgbClr val="60EBFE"/>
                      </a:solidFill>
                      <a:prstDash val="solid"/>
                      <a:round/>
                      <a:headEnd type="none" w="med" len="med"/>
                      <a:tailEnd type="none" w="med" len="med"/>
                    </a:lnL>
                    <a:lnR w="7620" cap="flat" cmpd="sng" algn="ctr">
                      <a:solidFill>
                        <a:srgbClr val="60EBFE"/>
                      </a:solidFill>
                      <a:prstDash val="solid"/>
                      <a:round/>
                      <a:headEnd type="none" w="med" len="med"/>
                      <a:tailEnd type="none" w="med" len="med"/>
                    </a:lnR>
                    <a:lnT w="7620" cap="flat" cmpd="sng" algn="ctr">
                      <a:solidFill>
                        <a:srgbClr val="60EBF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times new roman" panose="02020603050405020304" pitchFamily="18" charset="0"/>
                        </a:rPr>
                        <a:t>Description</a:t>
                      </a:r>
                    </a:p>
                  </a:txBody>
                  <a:tcPr marT="91440" marB="91440">
                    <a:lnL w="7620" cap="flat" cmpd="sng" algn="ctr">
                      <a:solidFill>
                        <a:srgbClr val="60EBFE"/>
                      </a:solidFill>
                      <a:prstDash val="solid"/>
                      <a:round/>
                      <a:headEnd type="none" w="med" len="med"/>
                      <a:tailEnd type="none" w="med" len="med"/>
                    </a:lnL>
                    <a:lnR w="7620" cap="flat" cmpd="sng" algn="ctr">
                      <a:solidFill>
                        <a:srgbClr val="60EBFE"/>
                      </a:solidFill>
                      <a:prstDash val="solid"/>
                      <a:round/>
                      <a:headEnd type="none" w="med" len="med"/>
                      <a:tailEnd type="none" w="med" len="med"/>
                    </a:lnR>
                    <a:lnT w="7620" cap="flat" cmpd="sng" algn="ctr">
                      <a:solidFill>
                        <a:srgbClr val="60EBF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 xmlns:a16="http://schemas.microsoft.com/office/drawing/2014/main" val="2351407760"/>
                  </a:ext>
                </a:extLst>
              </a:tr>
              <a:tr h="0">
                <a:tc>
                  <a:txBody>
                    <a:bodyPr/>
                    <a:lstStyle/>
                    <a:p>
                      <a:pPr algn="just" fontAlgn="t"/>
                      <a:r>
                        <a:rPr lang="en-IN" sz="2000" dirty="0">
                          <a:solidFill>
                            <a:srgbClr val="333333"/>
                          </a:solidFill>
                          <a:effectLst/>
                          <a:latin typeface="inter-regular"/>
                        </a:rPr>
                        <a:t>StringBuffer()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creates an empty String buffer with the initial capacity of 16.</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896194019"/>
                  </a:ext>
                </a:extLst>
              </a:tr>
              <a:tr h="0">
                <a:tc>
                  <a:txBody>
                    <a:bodyPr/>
                    <a:lstStyle/>
                    <a:p>
                      <a:pPr algn="just" fontAlgn="t"/>
                      <a:r>
                        <a:rPr lang="en-IN" sz="2000" dirty="0">
                          <a:solidFill>
                            <a:srgbClr val="333333"/>
                          </a:solidFill>
                          <a:effectLst/>
                          <a:latin typeface="inter-regular"/>
                        </a:rPr>
                        <a:t>StringBuffer(String str)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creates a String buffer with the specified 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 xmlns:a16="http://schemas.microsoft.com/office/drawing/2014/main" val="323168142"/>
                  </a:ext>
                </a:extLst>
              </a:tr>
              <a:tr h="0">
                <a:tc>
                  <a:txBody>
                    <a:bodyPr/>
                    <a:lstStyle/>
                    <a:p>
                      <a:pPr algn="just" fontAlgn="t"/>
                      <a:r>
                        <a:rPr lang="en-IN" sz="2000" dirty="0">
                          <a:solidFill>
                            <a:srgbClr val="333333"/>
                          </a:solidFill>
                          <a:effectLst/>
                          <a:latin typeface="inter-regular"/>
                        </a:rPr>
                        <a:t>StringBuffer(int capacity)</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It creates an empty String buffer with the specified capacity as length.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3632122599"/>
                  </a:ext>
                </a:extLst>
              </a:tr>
            </a:tbl>
          </a:graphicData>
        </a:graphic>
      </p:graphicFrame>
      <p:sp>
        <p:nvSpPr>
          <p:cNvPr id="4" name="Rectangle 1">
            <a:extLst>
              <a:ext uri="{FF2B5EF4-FFF2-40B4-BE49-F238E27FC236}">
                <a16:creationId xmlns="" xmlns:a16="http://schemas.microsoft.com/office/drawing/2014/main" id="{E08F5A48-C2FD-4C77-ADCF-A656FF9FF62E}"/>
              </a:ext>
            </a:extLst>
          </p:cNvPr>
          <p:cNvSpPr>
            <a:spLocks noGrp="1" noChangeArrowheads="1"/>
          </p:cNvSpPr>
          <p:nvPr>
            <p:ph type="title"/>
          </p:nvPr>
        </p:nvSpPr>
        <p:spPr bwMode="auto">
          <a:xfrm>
            <a:off x="1539552" y="1363663"/>
            <a:ext cx="7912359" cy="12311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10B38"/>
                </a:solidFill>
                <a:effectLst/>
                <a:latin typeface="Copperplate Gothic Bold" panose="020E0705020206020404" pitchFamily="34" charset="0"/>
              </a:rPr>
              <a:t>Important Constructors of string buffer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716600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0B91B4-8D59-4DAC-BCF5-FB2E5BF63100}"/>
              </a:ext>
            </a:extLst>
          </p:cNvPr>
          <p:cNvSpPr>
            <a:spLocks noGrp="1"/>
          </p:cNvSpPr>
          <p:nvPr>
            <p:ph type="title"/>
          </p:nvPr>
        </p:nvSpPr>
        <p:spPr>
          <a:xfrm>
            <a:off x="685801" y="609600"/>
            <a:ext cx="10131425" cy="4606212"/>
          </a:xfrm>
        </p:spPr>
        <p:txBody>
          <a:bodyPr/>
          <a:lstStyle/>
          <a:p>
            <a:pPr algn="ctr"/>
            <a:r>
              <a:rPr lang="en-US" b="0" i="0" dirty="0">
                <a:effectLst/>
                <a:latin typeface="erdana"/>
              </a:rPr>
              <a:t>Important methods of StringBuffer class</a:t>
            </a:r>
            <a:r>
              <a:rPr lang="en-US" b="0" i="0" dirty="0">
                <a:solidFill>
                  <a:srgbClr val="610B38"/>
                </a:solidFill>
                <a:effectLst/>
                <a:latin typeface="erdana"/>
              </a:rPr>
              <a:t/>
            </a:r>
            <a:br>
              <a:rPr lang="en-US" b="0" i="0" dirty="0">
                <a:solidFill>
                  <a:srgbClr val="610B38"/>
                </a:solidFill>
                <a:effectLst/>
                <a:latin typeface="erdana"/>
              </a:rPr>
            </a:br>
            <a:endParaRPr lang="en-IN" dirty="0"/>
          </a:p>
        </p:txBody>
      </p:sp>
    </p:spTree>
    <p:extLst>
      <p:ext uri="{BB962C8B-B14F-4D97-AF65-F5344CB8AC3E}">
        <p14:creationId xmlns="" xmlns:p14="http://schemas.microsoft.com/office/powerpoint/2010/main" val="433948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3644D9-1110-491A-8D74-9F2BBEF513F2}"/>
              </a:ext>
            </a:extLst>
          </p:cNvPr>
          <p:cNvPicPr>
            <a:picLocks noChangeAspect="1"/>
          </p:cNvPicPr>
          <p:nvPr/>
        </p:nvPicPr>
        <p:blipFill>
          <a:blip r:embed="rId2"/>
          <a:stretch>
            <a:fillRect/>
          </a:stretch>
        </p:blipFill>
        <p:spPr>
          <a:xfrm>
            <a:off x="783771" y="439991"/>
            <a:ext cx="10664890" cy="5959356"/>
          </a:xfrm>
          <a:prstGeom prst="rect">
            <a:avLst/>
          </a:prstGeom>
        </p:spPr>
      </p:pic>
    </p:spTree>
    <p:extLst>
      <p:ext uri="{BB962C8B-B14F-4D97-AF65-F5344CB8AC3E}">
        <p14:creationId xmlns="" xmlns:p14="http://schemas.microsoft.com/office/powerpoint/2010/main" val="44235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196C9C66-2CA7-4193-B485-076706B4EDB9}"/>
              </a:ext>
            </a:extLst>
          </p:cNvPr>
          <p:cNvGraphicFramePr>
            <a:graphicFrameLocks noGrp="1"/>
          </p:cNvGraphicFramePr>
          <p:nvPr>
            <p:extLst>
              <p:ext uri="{D42A27DB-BD31-4B8C-83A1-F6EECF244321}">
                <p14:modId xmlns="" xmlns:p14="http://schemas.microsoft.com/office/powerpoint/2010/main" val="1625913604"/>
              </p:ext>
            </p:extLst>
          </p:nvPr>
        </p:nvGraphicFramePr>
        <p:xfrm>
          <a:off x="2528597" y="2594769"/>
          <a:ext cx="6456654" cy="2987040"/>
        </p:xfrm>
        <a:graphic>
          <a:graphicData uri="http://schemas.openxmlformats.org/drawingml/2006/table">
            <a:tbl>
              <a:tblPr/>
              <a:tblGrid>
                <a:gridCol w="2453511">
                  <a:extLst>
                    <a:ext uri="{9D8B030D-6E8A-4147-A177-3AD203B41FA5}">
                      <a16:colId xmlns="" xmlns:a16="http://schemas.microsoft.com/office/drawing/2014/main" val="3179868535"/>
                    </a:ext>
                  </a:extLst>
                </a:gridCol>
                <a:gridCol w="4003143">
                  <a:extLst>
                    <a:ext uri="{9D8B030D-6E8A-4147-A177-3AD203B41FA5}">
                      <a16:colId xmlns="" xmlns:a16="http://schemas.microsoft.com/office/drawing/2014/main" val="3156639703"/>
                    </a:ext>
                  </a:extLst>
                </a:gridCol>
              </a:tblGrid>
              <a:tr h="0">
                <a:tc>
                  <a:txBody>
                    <a:bodyPr/>
                    <a:lstStyle/>
                    <a:p>
                      <a:pPr algn="l" fontAlgn="t"/>
                      <a:r>
                        <a:rPr lang="en-IN" sz="2000">
                          <a:solidFill>
                            <a:schemeClr val="bg1">
                              <a:lumMod val="95000"/>
                              <a:lumOff val="5000"/>
                            </a:schemeClr>
                          </a:solidFill>
                          <a:effectLst/>
                          <a:latin typeface="times new roman" panose="02020603050405020304" pitchFamily="18" charset="0"/>
                        </a:rPr>
                        <a:t>Constructor</a:t>
                      </a:r>
                    </a:p>
                  </a:txBody>
                  <a:tcPr marT="91440" marB="91440">
                    <a:lnL w="7620" cap="flat" cmpd="sng" algn="ctr">
                      <a:solidFill>
                        <a:srgbClr val="7080DC"/>
                      </a:solidFill>
                      <a:prstDash val="solid"/>
                      <a:round/>
                      <a:headEnd type="none" w="med" len="med"/>
                      <a:tailEnd type="none" w="med" len="med"/>
                    </a:lnL>
                    <a:lnR w="7620" cap="flat" cmpd="sng" algn="ctr">
                      <a:solidFill>
                        <a:srgbClr val="7080DC"/>
                      </a:solidFill>
                      <a:prstDash val="solid"/>
                      <a:round/>
                      <a:headEnd type="none" w="med" len="med"/>
                      <a:tailEnd type="none" w="med" len="med"/>
                    </a:lnR>
                    <a:lnT w="7620" cap="flat" cmpd="sng" algn="ctr">
                      <a:solidFill>
                        <a:srgbClr val="7080D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chemeClr val="bg1">
                              <a:lumMod val="95000"/>
                              <a:lumOff val="5000"/>
                            </a:schemeClr>
                          </a:solidFill>
                          <a:effectLst/>
                          <a:latin typeface="times new roman" panose="02020603050405020304" pitchFamily="18" charset="0"/>
                        </a:rPr>
                        <a:t>Description</a:t>
                      </a:r>
                    </a:p>
                  </a:txBody>
                  <a:tcPr marT="91440" marB="91440">
                    <a:lnL w="7620" cap="flat" cmpd="sng" algn="ctr">
                      <a:solidFill>
                        <a:srgbClr val="7080DC"/>
                      </a:solidFill>
                      <a:prstDash val="solid"/>
                      <a:round/>
                      <a:headEnd type="none" w="med" len="med"/>
                      <a:tailEnd type="none" w="med" len="med"/>
                    </a:lnL>
                    <a:lnR w="7620" cap="flat" cmpd="sng" algn="ctr">
                      <a:solidFill>
                        <a:srgbClr val="7080DC"/>
                      </a:solidFill>
                      <a:prstDash val="solid"/>
                      <a:round/>
                      <a:headEnd type="none" w="med" len="med"/>
                      <a:tailEnd type="none" w="med" len="med"/>
                    </a:lnR>
                    <a:lnT w="7620" cap="flat" cmpd="sng" algn="ctr">
                      <a:solidFill>
                        <a:srgbClr val="7080D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 xmlns:a16="http://schemas.microsoft.com/office/drawing/2014/main" val="1504763210"/>
                  </a:ext>
                </a:extLst>
              </a:tr>
              <a:tr h="0">
                <a:tc>
                  <a:txBody>
                    <a:bodyPr/>
                    <a:lstStyle/>
                    <a:p>
                      <a:pPr algn="just" fontAlgn="t"/>
                      <a:r>
                        <a:rPr lang="en-IN" sz="2000">
                          <a:solidFill>
                            <a:schemeClr val="bg1">
                              <a:lumMod val="95000"/>
                              <a:lumOff val="5000"/>
                            </a:schemeClr>
                          </a:solidFill>
                          <a:effectLst/>
                          <a:latin typeface="inter-regular"/>
                        </a:rPr>
                        <a:t>StringBuilder()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chemeClr val="bg1">
                              <a:lumMod val="95000"/>
                              <a:lumOff val="5000"/>
                            </a:schemeClr>
                          </a:solidFill>
                          <a:effectLst/>
                          <a:latin typeface="inter-regular"/>
                        </a:rPr>
                        <a:t>It creates an empty String Builder with the initial capacity of 16.</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4087370757"/>
                  </a:ext>
                </a:extLst>
              </a:tr>
              <a:tr h="0">
                <a:tc>
                  <a:txBody>
                    <a:bodyPr/>
                    <a:lstStyle/>
                    <a:p>
                      <a:pPr algn="just" fontAlgn="t"/>
                      <a:r>
                        <a:rPr lang="en-IN" sz="2000">
                          <a:solidFill>
                            <a:schemeClr val="bg1">
                              <a:lumMod val="95000"/>
                              <a:lumOff val="5000"/>
                            </a:schemeClr>
                          </a:solidFill>
                          <a:effectLst/>
                          <a:latin typeface="inter-regular"/>
                        </a:rPr>
                        <a:t>StringBuilder(String str)</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chemeClr val="bg1">
                              <a:lumMod val="95000"/>
                              <a:lumOff val="5000"/>
                            </a:schemeClr>
                          </a:solidFill>
                          <a:effectLst/>
                          <a:latin typeface="inter-regular"/>
                        </a:rPr>
                        <a:t>It creates a String Builder with the specified string.</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 xmlns:a16="http://schemas.microsoft.com/office/drawing/2014/main" val="837038118"/>
                  </a:ext>
                </a:extLst>
              </a:tr>
              <a:tr h="0">
                <a:tc>
                  <a:txBody>
                    <a:bodyPr/>
                    <a:lstStyle/>
                    <a:p>
                      <a:pPr algn="just" fontAlgn="t"/>
                      <a:r>
                        <a:rPr lang="en-IN" sz="2000">
                          <a:solidFill>
                            <a:schemeClr val="bg1">
                              <a:lumMod val="95000"/>
                              <a:lumOff val="5000"/>
                            </a:schemeClr>
                          </a:solidFill>
                          <a:effectLst/>
                          <a:latin typeface="inter-regular"/>
                        </a:rPr>
                        <a:t>StringBuilder(int length)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chemeClr val="bg1">
                              <a:lumMod val="95000"/>
                              <a:lumOff val="5000"/>
                            </a:schemeClr>
                          </a:solidFill>
                          <a:effectLst/>
                          <a:latin typeface="inter-regular"/>
                        </a:rPr>
                        <a:t>It creates an empty String Builder with the specified capacity as length.</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 xmlns:a16="http://schemas.microsoft.com/office/drawing/2014/main" val="227309513"/>
                  </a:ext>
                </a:extLst>
              </a:tr>
            </a:tbl>
          </a:graphicData>
        </a:graphic>
      </p:graphicFrame>
      <p:sp>
        <p:nvSpPr>
          <p:cNvPr id="4" name="Rectangle 1">
            <a:extLst>
              <a:ext uri="{FF2B5EF4-FFF2-40B4-BE49-F238E27FC236}">
                <a16:creationId xmlns="" xmlns:a16="http://schemas.microsoft.com/office/drawing/2014/main" id="{FCA9A6EF-F0B9-4996-B7E2-388DE5771374}"/>
              </a:ext>
            </a:extLst>
          </p:cNvPr>
          <p:cNvSpPr>
            <a:spLocks noGrp="1" noChangeArrowheads="1"/>
          </p:cNvSpPr>
          <p:nvPr>
            <p:ph type="title"/>
          </p:nvPr>
        </p:nvSpPr>
        <p:spPr bwMode="auto">
          <a:xfrm>
            <a:off x="2906486" y="365870"/>
            <a:ext cx="4791269" cy="166199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accent6">
                    <a:lumMod val="50000"/>
                  </a:schemeClr>
                </a:solidFill>
                <a:effectLst/>
                <a:latin typeface="Copperplate Gothic Bold" panose="020E0705020206020404" pitchFamily="34" charset="0"/>
              </a:rPr>
              <a:t>Important Constructors of StringBuilder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2722298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51EB4D-E1F3-4748-9D22-7939FCC49B29}"/>
              </a:ext>
            </a:extLst>
          </p:cNvPr>
          <p:cNvPicPr>
            <a:picLocks noChangeAspect="1"/>
          </p:cNvPicPr>
          <p:nvPr/>
        </p:nvPicPr>
        <p:blipFill>
          <a:blip r:embed="rId2"/>
          <a:stretch>
            <a:fillRect/>
          </a:stretch>
        </p:blipFill>
        <p:spPr>
          <a:xfrm>
            <a:off x="895739" y="540769"/>
            <a:ext cx="10431624" cy="577646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1378406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7CE156A-73F1-4915-AD76-1BDCB5C1032E}"/>
              </a:ext>
            </a:extLst>
          </p:cNvPr>
          <p:cNvPicPr>
            <a:picLocks noChangeAspect="1"/>
          </p:cNvPicPr>
          <p:nvPr/>
        </p:nvPicPr>
        <p:blipFill>
          <a:blip r:embed="rId2"/>
          <a:stretch>
            <a:fillRect/>
          </a:stretch>
        </p:blipFill>
        <p:spPr>
          <a:xfrm>
            <a:off x="1828801" y="653144"/>
            <a:ext cx="8546840" cy="55050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 xmlns:p14="http://schemas.microsoft.com/office/powerpoint/2010/main" val="3102202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133960A-6E38-4F52-BA2F-C802DE4BB64D}"/>
              </a:ext>
            </a:extLst>
          </p:cNvPr>
          <p:cNvPicPr>
            <a:picLocks noChangeAspect="1"/>
          </p:cNvPicPr>
          <p:nvPr/>
        </p:nvPicPr>
        <p:blipFill>
          <a:blip r:embed="rId2"/>
          <a:stretch>
            <a:fillRect/>
          </a:stretch>
        </p:blipFill>
        <p:spPr>
          <a:xfrm>
            <a:off x="1866122" y="671805"/>
            <a:ext cx="8556171" cy="5252962"/>
          </a:xfrm>
          <a:prstGeom prst="rect">
            <a:avLst/>
          </a:prstGeom>
        </p:spPr>
      </p:pic>
    </p:spTree>
    <p:extLst>
      <p:ext uri="{BB962C8B-B14F-4D97-AF65-F5344CB8AC3E}">
        <p14:creationId xmlns="" xmlns:p14="http://schemas.microsoft.com/office/powerpoint/2010/main" val="4150965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262A5EE-D0CF-4E66-AF25-B791E1E86685}"/>
              </a:ext>
            </a:extLst>
          </p:cNvPr>
          <p:cNvPicPr>
            <a:picLocks noChangeAspect="1"/>
          </p:cNvPicPr>
          <p:nvPr/>
        </p:nvPicPr>
        <p:blipFill>
          <a:blip r:embed="rId2"/>
          <a:stretch>
            <a:fillRect/>
          </a:stretch>
        </p:blipFill>
        <p:spPr>
          <a:xfrm>
            <a:off x="1203649" y="457200"/>
            <a:ext cx="9069355" cy="5234473"/>
          </a:xfrm>
          <a:prstGeom prst="rect">
            <a:avLst/>
          </a:prstGeom>
        </p:spPr>
      </p:pic>
    </p:spTree>
    <p:extLst>
      <p:ext uri="{BB962C8B-B14F-4D97-AF65-F5344CB8AC3E}">
        <p14:creationId xmlns="" xmlns:p14="http://schemas.microsoft.com/office/powerpoint/2010/main" val="361873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1E972AA-8C8B-41FD-B60B-F4A6F6C128F2}"/>
              </a:ext>
            </a:extLst>
          </p:cNvPr>
          <p:cNvPicPr>
            <a:picLocks noChangeAspect="1"/>
          </p:cNvPicPr>
          <p:nvPr/>
        </p:nvPicPr>
        <p:blipFill>
          <a:blip r:embed="rId2"/>
          <a:stretch>
            <a:fillRect/>
          </a:stretch>
        </p:blipFill>
        <p:spPr>
          <a:xfrm>
            <a:off x="1623527" y="886409"/>
            <a:ext cx="8416212" cy="5215812"/>
          </a:xfrm>
          <a:prstGeom prst="rect">
            <a:avLst/>
          </a:prstGeom>
        </p:spPr>
      </p:pic>
    </p:spTree>
    <p:extLst>
      <p:ext uri="{BB962C8B-B14F-4D97-AF65-F5344CB8AC3E}">
        <p14:creationId xmlns="" xmlns:p14="http://schemas.microsoft.com/office/powerpoint/2010/main" val="753605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0FBD3B4-3C5B-468E-911D-73BE479F268C}"/>
              </a:ext>
            </a:extLst>
          </p:cNvPr>
          <p:cNvPicPr>
            <a:picLocks noChangeAspect="1"/>
          </p:cNvPicPr>
          <p:nvPr/>
        </p:nvPicPr>
        <p:blipFill>
          <a:blip r:embed="rId2"/>
          <a:stretch>
            <a:fillRect/>
          </a:stretch>
        </p:blipFill>
        <p:spPr>
          <a:xfrm>
            <a:off x="1894113" y="625151"/>
            <a:ext cx="7501813" cy="5570376"/>
          </a:xfrm>
          <a:prstGeom prst="rect">
            <a:avLst/>
          </a:prstGeom>
        </p:spPr>
      </p:pic>
    </p:spTree>
    <p:extLst>
      <p:ext uri="{BB962C8B-B14F-4D97-AF65-F5344CB8AC3E}">
        <p14:creationId xmlns="" xmlns:p14="http://schemas.microsoft.com/office/powerpoint/2010/main" val="2591216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28967B-EE08-42BD-8E1B-599CC5936083}"/>
              </a:ext>
            </a:extLst>
          </p:cNvPr>
          <p:cNvSpPr>
            <a:spLocks noGrp="1"/>
          </p:cNvSpPr>
          <p:nvPr>
            <p:ph type="title"/>
          </p:nvPr>
        </p:nvSpPr>
        <p:spPr>
          <a:xfrm>
            <a:off x="685801" y="609600"/>
            <a:ext cx="10131425" cy="6369698"/>
          </a:xfrm>
        </p:spPr>
        <p:txBody>
          <a:bodyPr>
            <a:normAutofit/>
          </a:bodyPr>
          <a:lstStyle/>
          <a:p>
            <a:pPr fontAlgn="base"/>
            <a:r>
              <a:rPr lang="en-US" sz="2800" b="0" i="0" dirty="0">
                <a:solidFill>
                  <a:schemeClr val="accent6">
                    <a:lumMod val="75000"/>
                  </a:schemeClr>
                </a:solidFill>
                <a:effectLst/>
                <a:latin typeface="Georgia" panose="02040502050405020303" pitchFamily="18" charset="0"/>
              </a:rPr>
              <a:t>Reflection can utilize to get data about </a:t>
            </a:r>
            <a:r>
              <a:rPr lang="en-US" sz="2800" b="0" i="0" dirty="0">
                <a:solidFill>
                  <a:schemeClr val="tx1">
                    <a:lumMod val="95000"/>
                  </a:schemeClr>
                </a:solidFill>
                <a:effectLst/>
                <a:latin typeface="Georgia" panose="02040502050405020303" pitchFamily="18" charset="0"/>
              </a:rPr>
              <a:t>–</a:t>
            </a:r>
            <a:br>
              <a:rPr lang="en-US" sz="2800" b="0" i="0" dirty="0">
                <a:solidFill>
                  <a:schemeClr val="tx1">
                    <a:lumMod val="95000"/>
                  </a:schemeClr>
                </a:solidFill>
                <a:effectLst/>
                <a:latin typeface="Georgia" panose="02040502050405020303" pitchFamily="18" charset="0"/>
              </a:rPr>
            </a:br>
            <a:r>
              <a:rPr lang="en-US" sz="2800" b="0" i="0" dirty="0">
                <a:solidFill>
                  <a:schemeClr val="tx1">
                    <a:lumMod val="95000"/>
                  </a:schemeClr>
                </a:solidFill>
                <a:effectLst/>
                <a:latin typeface="Georgia" panose="02040502050405020303" pitchFamily="18" charset="0"/>
              </a:rPr>
              <a:t/>
            </a:r>
            <a:br>
              <a:rPr lang="en-US" sz="2800" b="0" i="0" dirty="0">
                <a:solidFill>
                  <a:schemeClr val="tx1">
                    <a:lumMod val="95000"/>
                  </a:schemeClr>
                </a:solidFill>
                <a:effectLst/>
                <a:latin typeface="Georgia" panose="02040502050405020303" pitchFamily="18" charset="0"/>
              </a:rPr>
            </a:br>
            <a:r>
              <a:rPr lang="en-US" sz="2800" b="1" i="0" cap="none" dirty="0">
                <a:solidFill>
                  <a:schemeClr val="tx1">
                    <a:lumMod val="95000"/>
                  </a:schemeClr>
                </a:solidFill>
                <a:effectLst/>
                <a:latin typeface="inherit"/>
              </a:rPr>
              <a:t>Class- </a:t>
            </a:r>
            <a:r>
              <a:rPr lang="en-US" sz="2800" b="0" i="0" cap="none" dirty="0">
                <a:solidFill>
                  <a:schemeClr val="tx1">
                    <a:lumMod val="95000"/>
                  </a:schemeClr>
                </a:solidFill>
                <a:effectLst/>
                <a:latin typeface="Georgia" panose="02040502050405020303" pitchFamily="18" charset="0"/>
              </a:rPr>
              <a:t>the </a:t>
            </a:r>
            <a:r>
              <a:rPr lang="en-US" sz="2800" b="0" i="0" cap="none" dirty="0" err="1">
                <a:solidFill>
                  <a:schemeClr val="tx1">
                    <a:lumMod val="95000"/>
                  </a:schemeClr>
                </a:solidFill>
                <a:effectLst/>
                <a:latin typeface="Georgia" panose="02040502050405020303" pitchFamily="18" charset="0"/>
              </a:rPr>
              <a:t>getclass</a:t>
            </a:r>
            <a:r>
              <a:rPr lang="en-US" sz="2800" b="0" i="0" cap="none" dirty="0">
                <a:solidFill>
                  <a:schemeClr val="tx1">
                    <a:lumMod val="95000"/>
                  </a:schemeClr>
                </a:solidFill>
                <a:effectLst/>
                <a:latin typeface="Georgia" panose="02040502050405020303" pitchFamily="18" charset="0"/>
              </a:rPr>
              <a:t>() method is utilized to get the name of the class to which an object has a place.</a:t>
            </a:r>
            <a:br>
              <a:rPr lang="en-US" sz="2800" b="0" i="0" cap="none" dirty="0">
                <a:solidFill>
                  <a:schemeClr val="tx1">
                    <a:lumMod val="95000"/>
                  </a:schemeClr>
                </a:solidFill>
                <a:effectLst/>
                <a:latin typeface="Georgia" panose="02040502050405020303" pitchFamily="18" charset="0"/>
              </a:rPr>
            </a:br>
            <a:r>
              <a:rPr lang="en-US" sz="2800" b="0" i="0" cap="none" dirty="0">
                <a:solidFill>
                  <a:schemeClr val="tx1">
                    <a:lumMod val="95000"/>
                  </a:schemeClr>
                </a:solidFill>
                <a:effectLst/>
                <a:latin typeface="Georgia" panose="02040502050405020303" pitchFamily="18" charset="0"/>
              </a:rPr>
              <a:t/>
            </a:r>
            <a:br>
              <a:rPr lang="en-US" sz="2800" b="0" i="0" cap="none" dirty="0">
                <a:solidFill>
                  <a:schemeClr val="tx1">
                    <a:lumMod val="95000"/>
                  </a:schemeClr>
                </a:solidFill>
                <a:effectLst/>
                <a:latin typeface="Georgia" panose="02040502050405020303" pitchFamily="18" charset="0"/>
              </a:rPr>
            </a:br>
            <a:r>
              <a:rPr lang="en-US" sz="2800" b="1" i="0" cap="none" dirty="0">
                <a:solidFill>
                  <a:schemeClr val="tx1">
                    <a:lumMod val="95000"/>
                  </a:schemeClr>
                </a:solidFill>
                <a:effectLst/>
                <a:latin typeface="inherit"/>
              </a:rPr>
              <a:t>Constructors-</a:t>
            </a:r>
            <a:r>
              <a:rPr lang="en-US" sz="2800" b="0" i="0" cap="none" dirty="0">
                <a:solidFill>
                  <a:schemeClr val="tx1">
                    <a:lumMod val="95000"/>
                  </a:schemeClr>
                </a:solidFill>
                <a:effectLst/>
                <a:latin typeface="Georgia" panose="02040502050405020303" pitchFamily="18" charset="0"/>
              </a:rPr>
              <a:t> the </a:t>
            </a:r>
            <a:r>
              <a:rPr lang="en-US" sz="2800" b="0" i="0" cap="none" dirty="0" err="1">
                <a:solidFill>
                  <a:schemeClr val="tx1">
                    <a:lumMod val="95000"/>
                  </a:schemeClr>
                </a:solidFill>
                <a:effectLst/>
                <a:latin typeface="Georgia" panose="02040502050405020303" pitchFamily="18" charset="0"/>
              </a:rPr>
              <a:t>getconstructors</a:t>
            </a:r>
            <a:r>
              <a:rPr lang="en-US" sz="2800" b="0" i="0" cap="none" dirty="0">
                <a:solidFill>
                  <a:schemeClr val="tx1">
                    <a:lumMod val="95000"/>
                  </a:schemeClr>
                </a:solidFill>
                <a:effectLst/>
                <a:latin typeface="Georgia" panose="02040502050405020303" pitchFamily="18" charset="0"/>
              </a:rPr>
              <a:t>() technique is utilized to get the public constructors of the class to which an object has a place.</a:t>
            </a:r>
            <a:br>
              <a:rPr lang="en-US" sz="2800" b="0" i="0" cap="none" dirty="0">
                <a:solidFill>
                  <a:schemeClr val="tx1">
                    <a:lumMod val="95000"/>
                  </a:schemeClr>
                </a:solidFill>
                <a:effectLst/>
                <a:latin typeface="Georgia" panose="02040502050405020303" pitchFamily="18" charset="0"/>
              </a:rPr>
            </a:br>
            <a:r>
              <a:rPr lang="en-US" sz="2800" b="0" i="0" cap="none" dirty="0">
                <a:solidFill>
                  <a:schemeClr val="tx1">
                    <a:lumMod val="95000"/>
                  </a:schemeClr>
                </a:solidFill>
                <a:effectLst/>
                <a:latin typeface="Georgia" panose="02040502050405020303" pitchFamily="18" charset="0"/>
              </a:rPr>
              <a:t/>
            </a:r>
            <a:br>
              <a:rPr lang="en-US" sz="2800" b="0" i="0" cap="none" dirty="0">
                <a:solidFill>
                  <a:schemeClr val="tx1">
                    <a:lumMod val="95000"/>
                  </a:schemeClr>
                </a:solidFill>
                <a:effectLst/>
                <a:latin typeface="Georgia" panose="02040502050405020303" pitchFamily="18" charset="0"/>
              </a:rPr>
            </a:br>
            <a:r>
              <a:rPr lang="en-US" sz="2800" b="1" i="0" cap="none" dirty="0">
                <a:solidFill>
                  <a:schemeClr val="tx1">
                    <a:lumMod val="95000"/>
                  </a:schemeClr>
                </a:solidFill>
                <a:effectLst/>
                <a:latin typeface="inherit"/>
              </a:rPr>
              <a:t>Strategies-</a:t>
            </a:r>
            <a:r>
              <a:rPr lang="en-US" sz="2800" b="0" i="0" cap="none" dirty="0">
                <a:solidFill>
                  <a:schemeClr val="tx1">
                    <a:lumMod val="95000"/>
                  </a:schemeClr>
                </a:solidFill>
                <a:effectLst/>
                <a:latin typeface="Georgia" panose="02040502050405020303" pitchFamily="18" charset="0"/>
              </a:rPr>
              <a:t> the </a:t>
            </a:r>
            <a:r>
              <a:rPr lang="en-US" sz="2800" b="0" i="0" cap="none" dirty="0" err="1">
                <a:solidFill>
                  <a:schemeClr val="tx1">
                    <a:lumMod val="95000"/>
                  </a:schemeClr>
                </a:solidFill>
                <a:effectLst/>
                <a:latin typeface="Georgia" panose="02040502050405020303" pitchFamily="18" charset="0"/>
              </a:rPr>
              <a:t>getmethods</a:t>
            </a:r>
            <a:r>
              <a:rPr lang="en-US" sz="2800" b="0" i="0" cap="none" dirty="0">
                <a:solidFill>
                  <a:schemeClr val="tx1">
                    <a:lumMod val="95000"/>
                  </a:schemeClr>
                </a:solidFill>
                <a:effectLst/>
                <a:latin typeface="Georgia" panose="02040502050405020303" pitchFamily="18" charset="0"/>
              </a:rPr>
              <a:t>() technique is utilized to get the public methods for the class to which an object has a place</a:t>
            </a:r>
            <a:r>
              <a:rPr lang="en-US" sz="2800" b="0" i="0" dirty="0">
                <a:solidFill>
                  <a:schemeClr val="tx1">
                    <a:lumMod val="95000"/>
                  </a:schemeClr>
                </a:solidFill>
                <a:effectLst/>
                <a:latin typeface="Georgia" panose="02040502050405020303" pitchFamily="18" charset="0"/>
              </a:rPr>
              <a:t>.</a:t>
            </a:r>
            <a:br>
              <a:rPr lang="en-US" sz="2800" b="0" i="0" dirty="0">
                <a:solidFill>
                  <a:schemeClr val="tx1">
                    <a:lumMod val="95000"/>
                  </a:schemeClr>
                </a:solidFill>
                <a:effectLst/>
                <a:latin typeface="Georgia" panose="02040502050405020303" pitchFamily="18" charset="0"/>
              </a:rPr>
            </a:br>
            <a:endParaRPr lang="en-IN" sz="2800" dirty="0">
              <a:solidFill>
                <a:schemeClr val="tx1">
                  <a:lumMod val="95000"/>
                </a:schemeClr>
              </a:solidFill>
            </a:endParaRPr>
          </a:p>
        </p:txBody>
      </p:sp>
    </p:spTree>
    <p:extLst>
      <p:ext uri="{BB962C8B-B14F-4D97-AF65-F5344CB8AC3E}">
        <p14:creationId xmlns="" xmlns:p14="http://schemas.microsoft.com/office/powerpoint/2010/main" val="795463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B3800EE-950D-4ABB-8F0F-1644A31E4E97}"/>
              </a:ext>
            </a:extLst>
          </p:cNvPr>
          <p:cNvPicPr>
            <a:picLocks noChangeAspect="1"/>
          </p:cNvPicPr>
          <p:nvPr/>
        </p:nvPicPr>
        <p:blipFill>
          <a:blip r:embed="rId2"/>
          <a:stretch>
            <a:fillRect/>
          </a:stretch>
        </p:blipFill>
        <p:spPr>
          <a:xfrm>
            <a:off x="849086" y="205273"/>
            <a:ext cx="10580914" cy="6307493"/>
          </a:xfrm>
          <a:prstGeom prst="rect">
            <a:avLst/>
          </a:prstGeom>
        </p:spPr>
      </p:pic>
    </p:spTree>
    <p:extLst>
      <p:ext uri="{BB962C8B-B14F-4D97-AF65-F5344CB8AC3E}">
        <p14:creationId xmlns="" xmlns:p14="http://schemas.microsoft.com/office/powerpoint/2010/main" val="51300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87DEE2-226A-4258-89BA-C108ED91AF18}"/>
              </a:ext>
            </a:extLst>
          </p:cNvPr>
          <p:cNvSpPr>
            <a:spLocks noGrp="1"/>
          </p:cNvSpPr>
          <p:nvPr>
            <p:ph type="title"/>
          </p:nvPr>
        </p:nvSpPr>
        <p:spPr>
          <a:xfrm>
            <a:off x="685801" y="609600"/>
            <a:ext cx="10131425" cy="6173755"/>
          </a:xfrm>
        </p:spPr>
        <p:txBody>
          <a:bodyPr>
            <a:normAutofit/>
          </a:bodyPr>
          <a:lstStyle/>
          <a:p>
            <a:r>
              <a:rPr lang="en-US" sz="4000" b="0" i="0" dirty="0">
                <a:solidFill>
                  <a:schemeClr val="accent6">
                    <a:lumMod val="75000"/>
                  </a:schemeClr>
                </a:solidFill>
                <a:effectLst/>
                <a:latin typeface="Corbel" panose="020B0503020204020204" pitchFamily="34" charset="0"/>
              </a:rPr>
              <a:t>How to get the object of Class class?</a:t>
            </a:r>
            <a:br>
              <a:rPr lang="en-US" sz="4000" b="0" i="0" dirty="0">
                <a:solidFill>
                  <a:schemeClr val="accent6">
                    <a:lumMod val="75000"/>
                  </a:schemeClr>
                </a:solidFill>
                <a:effectLst/>
                <a:latin typeface="Corbel" panose="020B0503020204020204" pitchFamily="34" charset="0"/>
              </a:rPr>
            </a:br>
            <a:r>
              <a:rPr lang="en-US" b="0" i="0" dirty="0">
                <a:solidFill>
                  <a:schemeClr val="tx1">
                    <a:lumMod val="95000"/>
                  </a:schemeClr>
                </a:solidFill>
                <a:effectLst/>
                <a:latin typeface="erdana"/>
              </a:rPr>
              <a:t/>
            </a:r>
            <a:br>
              <a:rPr lang="en-US" b="0" i="0" dirty="0">
                <a:solidFill>
                  <a:schemeClr val="tx1">
                    <a:lumMod val="95000"/>
                  </a:schemeClr>
                </a:solidFill>
                <a:effectLst/>
                <a:latin typeface="erdana"/>
              </a:rPr>
            </a:br>
            <a:r>
              <a:rPr lang="en-US" b="0" i="0" cap="none" dirty="0">
                <a:solidFill>
                  <a:schemeClr val="tx1">
                    <a:lumMod val="95000"/>
                  </a:schemeClr>
                </a:solidFill>
                <a:effectLst/>
                <a:latin typeface="inter-regular"/>
              </a:rPr>
              <a:t>There are 3 ways to get the instance of class</a:t>
            </a:r>
            <a:br>
              <a:rPr lang="en-US" b="0" i="0" cap="none" dirty="0">
                <a:solidFill>
                  <a:schemeClr val="tx1">
                    <a:lumMod val="95000"/>
                  </a:schemeClr>
                </a:solidFill>
                <a:effectLst/>
                <a:latin typeface="inter-regular"/>
              </a:rPr>
            </a:br>
            <a:r>
              <a:rPr lang="en-US" b="0" i="0" cap="none" dirty="0" err="1">
                <a:solidFill>
                  <a:schemeClr val="tx1">
                    <a:lumMod val="95000"/>
                  </a:schemeClr>
                </a:solidFill>
                <a:effectLst/>
                <a:latin typeface="inter-regular"/>
              </a:rPr>
              <a:t>class</a:t>
            </a:r>
            <a:r>
              <a:rPr lang="en-US" b="0" i="0" cap="none" dirty="0">
                <a:solidFill>
                  <a:schemeClr val="tx1">
                    <a:lumMod val="95000"/>
                  </a:schemeClr>
                </a:solidFill>
                <a:effectLst/>
                <a:latin typeface="inter-regular"/>
              </a:rPr>
              <a:t>. They are as follows:</a:t>
            </a:r>
            <a:br>
              <a:rPr lang="en-US" b="0" i="0" cap="none" dirty="0">
                <a:solidFill>
                  <a:schemeClr val="tx1">
                    <a:lumMod val="95000"/>
                  </a:schemeClr>
                </a:solidFill>
                <a:effectLst/>
                <a:latin typeface="inter-regular"/>
              </a:rPr>
            </a:br>
            <a:r>
              <a:rPr lang="en-US" b="0" i="0" cap="none" dirty="0">
                <a:solidFill>
                  <a:schemeClr val="tx1">
                    <a:lumMod val="95000"/>
                  </a:schemeClr>
                </a:solidFill>
                <a:effectLst/>
                <a:latin typeface="inter-regular"/>
              </a:rPr>
              <a:t/>
            </a:r>
            <a:br>
              <a:rPr lang="en-US" b="0" i="0" cap="none" dirty="0">
                <a:solidFill>
                  <a:schemeClr val="tx1">
                    <a:lumMod val="95000"/>
                  </a:schemeClr>
                </a:solidFill>
                <a:effectLst/>
                <a:latin typeface="inter-regular"/>
              </a:rPr>
            </a:br>
            <a:r>
              <a:rPr lang="en-US" b="0" i="0" cap="none" dirty="0" err="1">
                <a:solidFill>
                  <a:schemeClr val="tx1">
                    <a:lumMod val="95000"/>
                  </a:schemeClr>
                </a:solidFill>
                <a:effectLst/>
                <a:latin typeface="inter-regular"/>
              </a:rPr>
              <a:t>forname</a:t>
            </a:r>
            <a:r>
              <a:rPr lang="en-US" b="0" i="0" cap="none" dirty="0">
                <a:solidFill>
                  <a:schemeClr val="tx1">
                    <a:lumMod val="95000"/>
                  </a:schemeClr>
                </a:solidFill>
                <a:effectLst/>
                <a:latin typeface="inter-regular"/>
              </a:rPr>
              <a:t>() method of class </a:t>
            </a:r>
            <a:r>
              <a:rPr lang="en-US" b="0" i="0" cap="none" dirty="0" err="1">
                <a:solidFill>
                  <a:schemeClr val="tx1">
                    <a:lumMod val="95000"/>
                  </a:schemeClr>
                </a:solidFill>
                <a:effectLst/>
                <a:latin typeface="inter-regular"/>
              </a:rPr>
              <a:t>class</a:t>
            </a:r>
            <a:r>
              <a:rPr lang="en-US" b="0" i="0" cap="none" dirty="0">
                <a:solidFill>
                  <a:schemeClr val="tx1">
                    <a:lumMod val="95000"/>
                  </a:schemeClr>
                </a:solidFill>
                <a:effectLst/>
                <a:latin typeface="inter-regular"/>
              </a:rPr>
              <a:t/>
            </a:r>
            <a:br>
              <a:rPr lang="en-US" b="0" i="0" cap="none" dirty="0">
                <a:solidFill>
                  <a:schemeClr val="tx1">
                    <a:lumMod val="95000"/>
                  </a:schemeClr>
                </a:solidFill>
                <a:effectLst/>
                <a:latin typeface="inter-regular"/>
              </a:rPr>
            </a:br>
            <a:r>
              <a:rPr lang="en-US" b="0" i="0" cap="none" dirty="0" err="1">
                <a:solidFill>
                  <a:schemeClr val="tx1">
                    <a:lumMod val="95000"/>
                  </a:schemeClr>
                </a:solidFill>
                <a:effectLst/>
                <a:latin typeface="inter-regular"/>
              </a:rPr>
              <a:t>getclass</a:t>
            </a:r>
            <a:r>
              <a:rPr lang="en-US" b="0" i="0" cap="none" dirty="0">
                <a:solidFill>
                  <a:schemeClr val="tx1">
                    <a:lumMod val="95000"/>
                  </a:schemeClr>
                </a:solidFill>
                <a:effectLst/>
                <a:latin typeface="inter-regular"/>
              </a:rPr>
              <a:t>() method of object class</a:t>
            </a:r>
            <a:br>
              <a:rPr lang="en-US" b="0" i="0" cap="none" dirty="0">
                <a:solidFill>
                  <a:schemeClr val="tx1">
                    <a:lumMod val="95000"/>
                  </a:schemeClr>
                </a:solidFill>
                <a:effectLst/>
                <a:latin typeface="inter-regular"/>
              </a:rPr>
            </a:br>
            <a:r>
              <a:rPr lang="en-US" b="0" i="0" cap="none" dirty="0">
                <a:solidFill>
                  <a:schemeClr val="tx1">
                    <a:lumMod val="95000"/>
                  </a:schemeClr>
                </a:solidFill>
                <a:effectLst/>
                <a:latin typeface="inter-regular"/>
              </a:rPr>
              <a:t>the .Class syntax</a:t>
            </a:r>
            <a:br>
              <a:rPr lang="en-US" b="0" i="0" cap="none" dirty="0">
                <a:solidFill>
                  <a:schemeClr val="tx1">
                    <a:lumMod val="95000"/>
                  </a:schemeClr>
                </a:solidFill>
                <a:effectLst/>
                <a:latin typeface="inter-regular"/>
              </a:rPr>
            </a:br>
            <a:endParaRPr lang="en-IN" dirty="0">
              <a:solidFill>
                <a:schemeClr val="tx1">
                  <a:lumMod val="95000"/>
                </a:schemeClr>
              </a:solidFill>
            </a:endParaRPr>
          </a:p>
        </p:txBody>
      </p:sp>
    </p:spTree>
    <p:extLst>
      <p:ext uri="{BB962C8B-B14F-4D97-AF65-F5344CB8AC3E}">
        <p14:creationId xmlns="" xmlns:p14="http://schemas.microsoft.com/office/powerpoint/2010/main" val="258950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F5D33F-EF88-428A-81C9-7B3A34602542}"/>
              </a:ext>
            </a:extLst>
          </p:cNvPr>
          <p:cNvSpPr>
            <a:spLocks noGrp="1"/>
          </p:cNvSpPr>
          <p:nvPr>
            <p:ph type="title"/>
          </p:nvPr>
        </p:nvSpPr>
        <p:spPr>
          <a:xfrm>
            <a:off x="685801" y="609600"/>
            <a:ext cx="10131425" cy="6183086"/>
          </a:xfrm>
        </p:spPr>
        <p:txBody>
          <a:bodyPr>
            <a:normAutofit/>
          </a:bodyPr>
          <a:lstStyle/>
          <a:p>
            <a:r>
              <a:rPr lang="en-US" dirty="0">
                <a:solidFill>
                  <a:srgbClr val="FFC000"/>
                </a:solidFill>
              </a:rPr>
              <a:t>Determining the class object</a:t>
            </a:r>
            <a:r>
              <a:rPr lang="en-US" dirty="0"/>
              <a:t/>
            </a:r>
            <a:br>
              <a:rPr lang="en-US" dirty="0"/>
            </a:br>
            <a:r>
              <a:rPr lang="en-US" dirty="0"/>
              <a:t/>
            </a:r>
            <a:br>
              <a:rPr lang="en-US" dirty="0"/>
            </a:br>
            <a:r>
              <a:rPr lang="en-US" sz="2800" b="1" dirty="0"/>
              <a:t>1) public boolean isInterface()</a:t>
            </a:r>
            <a:br>
              <a:rPr lang="en-US" sz="2800" b="1" dirty="0"/>
            </a:br>
            <a:r>
              <a:rPr lang="en-US" sz="2800" b="1" dirty="0"/>
              <a:t>2) public boolean isArray()</a:t>
            </a:r>
            <a:br>
              <a:rPr lang="en-US" sz="2800" b="1" dirty="0"/>
            </a:br>
            <a:r>
              <a:rPr lang="en-US" sz="2800" b="1" dirty="0"/>
              <a:t>3) public boolean isPrimitive()</a:t>
            </a:r>
            <a:br>
              <a:rPr lang="en-US" sz="2800" b="1" dirty="0"/>
            </a:br>
            <a:endParaRPr lang="en-IN" sz="2800" b="1" dirty="0"/>
          </a:p>
        </p:txBody>
      </p:sp>
    </p:spTree>
    <p:extLst>
      <p:ext uri="{BB962C8B-B14F-4D97-AF65-F5344CB8AC3E}">
        <p14:creationId xmlns="" xmlns:p14="http://schemas.microsoft.com/office/powerpoint/2010/main" val="512659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7F1891-2942-4162-8180-1649B92703A9}"/>
              </a:ext>
            </a:extLst>
          </p:cNvPr>
          <p:cNvSpPr>
            <a:spLocks noGrp="1"/>
          </p:cNvSpPr>
          <p:nvPr>
            <p:ph type="title"/>
          </p:nvPr>
        </p:nvSpPr>
        <p:spPr>
          <a:xfrm>
            <a:off x="685801" y="609600"/>
            <a:ext cx="10131425" cy="3971731"/>
          </a:xfrm>
        </p:spPr>
        <p:txBody>
          <a:bodyPr/>
          <a:lstStyle/>
          <a:p>
            <a:r>
              <a:rPr lang="en-US" b="0" i="0" dirty="0">
                <a:solidFill>
                  <a:schemeClr val="tx1">
                    <a:lumMod val="95000"/>
                  </a:schemeClr>
                </a:solidFill>
                <a:effectLst/>
                <a:latin typeface="Copperplate Gothic Bold" panose="020E0705020206020404" pitchFamily="34" charset="0"/>
              </a:rPr>
              <a:t>Pros and Cons of Reflection</a:t>
            </a:r>
            <a:br>
              <a:rPr lang="en-US" b="0" i="0" dirty="0">
                <a:solidFill>
                  <a:schemeClr val="tx1">
                    <a:lumMod val="95000"/>
                  </a:schemeClr>
                </a:solidFill>
                <a:effectLst/>
                <a:latin typeface="Copperplate Gothic Bold" panose="020E0705020206020404" pitchFamily="34" charset="0"/>
              </a:rPr>
            </a:br>
            <a:endParaRPr lang="en-IN" dirty="0">
              <a:solidFill>
                <a:schemeClr val="tx1">
                  <a:lumMod val="95000"/>
                </a:schemeClr>
              </a:solidFill>
              <a:latin typeface="Copperplate Gothic Bold" panose="020E0705020206020404" pitchFamily="34" charset="0"/>
            </a:endParaRPr>
          </a:p>
        </p:txBody>
      </p:sp>
    </p:spTree>
    <p:extLst>
      <p:ext uri="{BB962C8B-B14F-4D97-AF65-F5344CB8AC3E}">
        <p14:creationId xmlns="" xmlns:p14="http://schemas.microsoft.com/office/powerpoint/2010/main" val="1420731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47B43-F619-4D47-A556-BE43B2255424}"/>
              </a:ext>
            </a:extLst>
          </p:cNvPr>
          <p:cNvSpPr>
            <a:spLocks noGrp="1"/>
          </p:cNvSpPr>
          <p:nvPr>
            <p:ph type="title"/>
          </p:nvPr>
        </p:nvSpPr>
        <p:spPr>
          <a:xfrm>
            <a:off x="685801" y="609600"/>
            <a:ext cx="10131425" cy="3421224"/>
          </a:xfrm>
        </p:spPr>
        <p:txBody>
          <a:bodyPr/>
          <a:lstStyle/>
          <a:p>
            <a:pPr algn="ctr"/>
            <a:r>
              <a:rPr lang="en-US" dirty="0"/>
              <a:t>Thank you</a:t>
            </a:r>
            <a:endParaRPr lang="en-IN" dirty="0"/>
          </a:p>
        </p:txBody>
      </p:sp>
    </p:spTree>
    <p:extLst>
      <p:ext uri="{BB962C8B-B14F-4D97-AF65-F5344CB8AC3E}">
        <p14:creationId xmlns="" xmlns:p14="http://schemas.microsoft.com/office/powerpoint/2010/main" val="2779502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07EB5CF-5AA1-4036-9B16-98CF76453D9B}"/>
              </a:ext>
            </a:extLst>
          </p:cNvPr>
          <p:cNvPicPr>
            <a:picLocks noChangeAspect="1"/>
          </p:cNvPicPr>
          <p:nvPr/>
        </p:nvPicPr>
        <p:blipFill>
          <a:blip r:embed="rId2"/>
          <a:stretch>
            <a:fillRect/>
          </a:stretch>
        </p:blipFill>
        <p:spPr>
          <a:xfrm>
            <a:off x="1138335" y="849406"/>
            <a:ext cx="9890449" cy="5159187"/>
          </a:xfrm>
          <a:prstGeom prst="rect">
            <a:avLst/>
          </a:prstGeom>
        </p:spPr>
      </p:pic>
    </p:spTree>
    <p:extLst>
      <p:ext uri="{BB962C8B-B14F-4D97-AF65-F5344CB8AC3E}">
        <p14:creationId xmlns="" xmlns:p14="http://schemas.microsoft.com/office/powerpoint/2010/main" val="82458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EB7DB3-6B28-4390-978E-122F46D39C27}"/>
              </a:ext>
            </a:extLst>
          </p:cNvPr>
          <p:cNvPicPr>
            <a:picLocks noChangeAspect="1"/>
          </p:cNvPicPr>
          <p:nvPr/>
        </p:nvPicPr>
        <p:blipFill>
          <a:blip r:embed="rId2"/>
          <a:stretch>
            <a:fillRect/>
          </a:stretch>
        </p:blipFill>
        <p:spPr>
          <a:xfrm>
            <a:off x="1464907" y="685562"/>
            <a:ext cx="8353786" cy="5486875"/>
          </a:xfrm>
          <a:prstGeom prst="rect">
            <a:avLst/>
          </a:prstGeom>
        </p:spPr>
      </p:pic>
    </p:spTree>
    <p:extLst>
      <p:ext uri="{BB962C8B-B14F-4D97-AF65-F5344CB8AC3E}">
        <p14:creationId xmlns="" xmlns:p14="http://schemas.microsoft.com/office/powerpoint/2010/main" val="76597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62B2731-455C-415C-B479-EC4C458E2089}"/>
              </a:ext>
            </a:extLst>
          </p:cNvPr>
          <p:cNvPicPr>
            <a:picLocks noChangeAspect="1"/>
          </p:cNvPicPr>
          <p:nvPr/>
        </p:nvPicPr>
        <p:blipFill>
          <a:blip r:embed="rId2"/>
          <a:stretch>
            <a:fillRect/>
          </a:stretch>
        </p:blipFill>
        <p:spPr>
          <a:xfrm>
            <a:off x="1026367" y="755781"/>
            <a:ext cx="9498564" cy="5299786"/>
          </a:xfrm>
          <a:prstGeom prst="rect">
            <a:avLst/>
          </a:prstGeom>
        </p:spPr>
      </p:pic>
      <p:pic>
        <p:nvPicPr>
          <p:cNvPr id="5" name="Picture 4">
            <a:extLst>
              <a:ext uri="{FF2B5EF4-FFF2-40B4-BE49-F238E27FC236}">
                <a16:creationId xmlns="" xmlns:a16="http://schemas.microsoft.com/office/drawing/2014/main" id="{A921D018-A100-46DC-9DEF-69CF8947E9F2}"/>
              </a:ext>
            </a:extLst>
          </p:cNvPr>
          <p:cNvPicPr>
            <a:picLocks noChangeAspect="1"/>
          </p:cNvPicPr>
          <p:nvPr/>
        </p:nvPicPr>
        <p:blipFill>
          <a:blip r:embed="rId3"/>
          <a:stretch>
            <a:fillRect/>
          </a:stretch>
        </p:blipFill>
        <p:spPr>
          <a:xfrm>
            <a:off x="1375857" y="895739"/>
            <a:ext cx="2255715" cy="1231641"/>
          </a:xfrm>
          <a:prstGeom prst="rect">
            <a:avLst/>
          </a:prstGeom>
        </p:spPr>
      </p:pic>
    </p:spTree>
    <p:extLst>
      <p:ext uri="{BB962C8B-B14F-4D97-AF65-F5344CB8AC3E}">
        <p14:creationId xmlns="" xmlns:p14="http://schemas.microsoft.com/office/powerpoint/2010/main" val="296845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C76C2A2-3E26-44C5-A325-A8676ED89EC2}"/>
              </a:ext>
            </a:extLst>
          </p:cNvPr>
          <p:cNvPicPr>
            <a:picLocks noChangeAspect="1"/>
          </p:cNvPicPr>
          <p:nvPr/>
        </p:nvPicPr>
        <p:blipFill>
          <a:blip r:embed="rId2"/>
          <a:stretch>
            <a:fillRect/>
          </a:stretch>
        </p:blipFill>
        <p:spPr>
          <a:xfrm>
            <a:off x="1558212" y="811764"/>
            <a:ext cx="8062343" cy="5495730"/>
          </a:xfrm>
          <a:prstGeom prst="rect">
            <a:avLst/>
          </a:prstGeom>
        </p:spPr>
      </p:pic>
    </p:spTree>
    <p:extLst>
      <p:ext uri="{BB962C8B-B14F-4D97-AF65-F5344CB8AC3E}">
        <p14:creationId xmlns="" xmlns:p14="http://schemas.microsoft.com/office/powerpoint/2010/main" val="585866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C553DC6-4647-4A08-859E-DECA8719BE6A}"/>
              </a:ext>
            </a:extLst>
          </p:cNvPr>
          <p:cNvPicPr>
            <a:picLocks noChangeAspect="1"/>
          </p:cNvPicPr>
          <p:nvPr/>
        </p:nvPicPr>
        <p:blipFill>
          <a:blip r:embed="rId2"/>
          <a:stretch>
            <a:fillRect/>
          </a:stretch>
        </p:blipFill>
        <p:spPr>
          <a:xfrm>
            <a:off x="1912776" y="1250302"/>
            <a:ext cx="8808097" cy="4534678"/>
          </a:xfrm>
          <a:prstGeom prst="rect">
            <a:avLst/>
          </a:prstGeom>
        </p:spPr>
      </p:pic>
    </p:spTree>
    <p:extLst>
      <p:ext uri="{BB962C8B-B14F-4D97-AF65-F5344CB8AC3E}">
        <p14:creationId xmlns="" xmlns:p14="http://schemas.microsoft.com/office/powerpoint/2010/main" val="959286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581</TotalTime>
  <Words>181</Words>
  <Application>Microsoft Office PowerPoint</Application>
  <PresentationFormat>Custom</PresentationFormat>
  <Paragraphs>34</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Celestial</vt:lpstr>
      <vt:lpstr>CORE JAVA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Why String objects are immutable in Java? </vt:lpstr>
      <vt:lpstr>Java String compare </vt:lpstr>
      <vt:lpstr>Slide 20</vt:lpstr>
      <vt:lpstr>Slide 21</vt:lpstr>
      <vt:lpstr>String Concatenation in Java </vt:lpstr>
      <vt:lpstr>Slide 23</vt:lpstr>
      <vt:lpstr>Slide 24</vt:lpstr>
      <vt:lpstr>Slide 25</vt:lpstr>
      <vt:lpstr>Substring in Java </vt:lpstr>
      <vt:lpstr>Slide 27</vt:lpstr>
      <vt:lpstr>Java String Class Methods </vt:lpstr>
      <vt:lpstr>Java String toUpperCase() and toLowerCase() method  The java string touppercase() method converts this string into uppercase letter and string tolowercase() method into lowercase letter. </vt:lpstr>
      <vt:lpstr>1. Java String trim() method 2. Java String startsWith() and endsWith() method 3. Java String charAt() Method 4. Java String length() Method 5. Java String intern() Method 6. Java String valueOf() Method 7. Java String replace() Method </vt:lpstr>
      <vt:lpstr>Java StringBuffer and string builder</vt:lpstr>
      <vt:lpstr>Important Constructors of string buffer class </vt:lpstr>
      <vt:lpstr>Important methods of StringBuffer class </vt:lpstr>
      <vt:lpstr>Slide 34</vt:lpstr>
      <vt:lpstr>Important Constructors of StringBuilder class </vt:lpstr>
      <vt:lpstr>Slide 36</vt:lpstr>
      <vt:lpstr>Slide 37</vt:lpstr>
      <vt:lpstr>Slide 38</vt:lpstr>
      <vt:lpstr>Slide 39</vt:lpstr>
      <vt:lpstr>Slide 40</vt:lpstr>
      <vt:lpstr>Reflection can utilize to get data about –  Class- the getclass() method is utilized to get the name of the class to which an object has a place.  Constructors- the getconstructors() technique is utilized to get the public constructors of the class to which an object has a place.  Strategies- the getmethods() technique is utilized to get the public methods for the class to which an object has a place. </vt:lpstr>
      <vt:lpstr>Slide 42</vt:lpstr>
      <vt:lpstr>How to get the object of Class class?  There are 3 ways to get the instance of class class. They are as follows:  forname() method of class class getclass() method of object class the .Class syntax </vt:lpstr>
      <vt:lpstr>Determining the class object  1) public boolean isInterface() 2) public boolean isArray() 3) public boolean isPrimitive() </vt:lpstr>
      <vt:lpstr>Pros and Cons of Reflection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sushmitha praveen</dc:creator>
  <cp:lastModifiedBy>Windows User</cp:lastModifiedBy>
  <cp:revision>6</cp:revision>
  <dcterms:created xsi:type="dcterms:W3CDTF">2022-04-21T04:29:33Z</dcterms:created>
  <dcterms:modified xsi:type="dcterms:W3CDTF">2022-05-18T11:41:57Z</dcterms:modified>
</cp:coreProperties>
</file>